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2" r:id="rId6"/>
    <p:sldId id="261" r:id="rId7"/>
    <p:sldId id="263" r:id="rId8"/>
    <p:sldId id="264" r:id="rId9"/>
    <p:sldId id="265" r:id="rId10"/>
    <p:sldId id="267" r:id="rId11"/>
    <p:sldId id="272" r:id="rId12"/>
    <p:sldId id="266" r:id="rId13"/>
    <p:sldId id="268" r:id="rId14"/>
    <p:sldId id="269" r:id="rId15"/>
    <p:sldId id="270" r:id="rId16"/>
    <p:sldId id="271" r:id="rId17"/>
    <p:sldId id="275" r:id="rId18"/>
    <p:sldId id="273" r:id="rId19"/>
    <p:sldId id="276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DEBD-A4C9-4DFC-8B2E-1342C365B2E2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B2A92-B6C2-4A8C-A590-45D093CB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технологий в учебной и внеурочной деятельности».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143512"/>
            <a:ext cx="4986350" cy="1281106"/>
          </a:xfrm>
        </p:spPr>
        <p:txBody>
          <a:bodyPr/>
          <a:lstStyle/>
          <a:p>
            <a:r>
              <a:rPr lang="ru-RU" dirty="0" err="1" smtClean="0"/>
              <a:t>Ефименко</a:t>
            </a:r>
            <a:r>
              <a:rPr lang="ru-RU" dirty="0" smtClean="0"/>
              <a:t> И.А. </a:t>
            </a:r>
          </a:p>
          <a:p>
            <a:r>
              <a:rPr lang="ru-RU" dirty="0" smtClean="0"/>
              <a:t>учитель начальной школы.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Урок «Почему нужно чистить      зубы».</a:t>
            </a:r>
            <a:endParaRPr lang="ru-RU" i="1" dirty="0"/>
          </a:p>
        </p:txBody>
      </p:sp>
      <p:pic>
        <p:nvPicPr>
          <p:cNvPr id="23554" name="Picture 2" descr="C:\Documents and Settings\Admin\Рабочий стол\Фото к семинару 2\Изображение 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333774" cy="2500330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Фото к семинару 2\Изображение 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85926"/>
            <a:ext cx="4667283" cy="3500462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ото к семинару\Изображение 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3279248" cy="24594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– игра «Почему нужно есть много овощей и фруктов».</a:t>
            </a:r>
            <a:endParaRPr lang="ru-RU" dirty="0"/>
          </a:p>
        </p:txBody>
      </p:sp>
      <p:pic>
        <p:nvPicPr>
          <p:cNvPr id="10" name="Picture 3" descr="F:\Документы\Мои рисунки\Изображение\Вн.работа 1 класс\Изображение 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14752"/>
            <a:ext cx="3588813" cy="2691610"/>
          </a:xfrm>
          <a:prstGeom prst="rect">
            <a:avLst/>
          </a:prstGeom>
          <a:noFill/>
        </p:spPr>
      </p:pic>
      <p:pic>
        <p:nvPicPr>
          <p:cNvPr id="11" name="Picture 4" descr="F:\Документы\Мои рисунки\Изображение\Вн.работа 1 класс\Изображение 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3962410" cy="29718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Веселые конкурсы на праздниках</a:t>
            </a:r>
            <a:endParaRPr lang="ru-RU" dirty="0"/>
          </a:p>
        </p:txBody>
      </p:sp>
      <p:pic>
        <p:nvPicPr>
          <p:cNvPr id="22533" name="Picture 5" descr="C:\Documents and Settings\Admin\Рабочий стол\Фото к семинару 2\SAM_0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857628"/>
            <a:ext cx="3867160" cy="2900370"/>
          </a:xfrm>
          <a:prstGeom prst="rect">
            <a:avLst/>
          </a:prstGeom>
          <a:noFill/>
        </p:spPr>
      </p:pic>
      <p:pic>
        <p:nvPicPr>
          <p:cNvPr id="11" name="Picture 2" descr="F:\Документы\Мои рисунки\Изображение\23 февраля  в 1Б  2010г\Изображение 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3500462" cy="2625346"/>
          </a:xfrm>
          <a:prstGeom prst="rect">
            <a:avLst/>
          </a:prstGeom>
          <a:noFill/>
        </p:spPr>
      </p:pic>
      <p:pic>
        <p:nvPicPr>
          <p:cNvPr id="12" name="Picture 7" descr="H:\2-Б\IMG_6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85926"/>
            <a:ext cx="4248162" cy="31861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«Помни правила движения, как таблицу умножения».</a:t>
            </a:r>
            <a:endParaRPr lang="ru-RU" i="1" dirty="0"/>
          </a:p>
        </p:txBody>
      </p:sp>
      <p:pic>
        <p:nvPicPr>
          <p:cNvPr id="24579" name="Picture 3" descr="C:\Documents and Settings\Admin\Рабочий стол\Фото к семинару\IMG_6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4248162" cy="3186122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Фото к семинару\IMG_6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676658" cy="27574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Здоровье начинается в семье.</a:t>
            </a:r>
            <a:endParaRPr lang="ru-RU" i="1" dirty="0"/>
          </a:p>
        </p:txBody>
      </p:sp>
      <p:pic>
        <p:nvPicPr>
          <p:cNvPr id="25603" name="Picture 3" descr="C:\Documents and Settings\Admin\Рабочий стол\Фото к семинару\Изображение 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286148" cy="2464611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Фото к семинару\Изображение 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3517375" cy="2638031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Фото к семинару\Изображение 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14818"/>
            <a:ext cx="3303061" cy="2477296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Фото к семинару\Изображение 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285860"/>
            <a:ext cx="3303061" cy="2477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Наши работы.</a:t>
            </a:r>
            <a:endParaRPr lang="ru-RU" i="1" dirty="0"/>
          </a:p>
        </p:txBody>
      </p:sp>
      <p:pic>
        <p:nvPicPr>
          <p:cNvPr id="26630" name="Picture 6" descr="C:\Documents and Settings\Admin\Рабочий стол\Фото к семинару\Изображение 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757" y="1600200"/>
            <a:ext cx="720048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939916"/>
          </a:xfrm>
        </p:spPr>
        <p:txBody>
          <a:bodyPr>
            <a:noAutofit/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Любимые домашние питомцы –такие ласковые, нежные..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dirty="0"/>
          </a:p>
        </p:txBody>
      </p:sp>
      <p:pic>
        <p:nvPicPr>
          <p:cNvPr id="30723" name="Picture 3" descr="F:\Документы\Мои рисунки\Изображение\2010-04-30 фото\фото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500175"/>
            <a:ext cx="4953034" cy="3714776"/>
          </a:xfrm>
          <a:prstGeom prst="rect">
            <a:avLst/>
          </a:prstGeom>
          <a:noFill/>
        </p:spPr>
      </p:pic>
      <p:pic>
        <p:nvPicPr>
          <p:cNvPr id="7" name="Picture 7" descr="F:\Документы\Мои рисунки\Изображение\2010-04-30 фото\фото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4088879" cy="30666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Знакомимся с профессиями родителей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F:\Документы\Мои рисунки\Изображение\Гостиница Полюстрово\SAM_0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3962410" cy="2971808"/>
          </a:xfrm>
          <a:prstGeom prst="rect">
            <a:avLst/>
          </a:prstGeom>
          <a:noFill/>
        </p:spPr>
      </p:pic>
      <p:pic>
        <p:nvPicPr>
          <p:cNvPr id="5" name="Picture 8" descr="F:\Документы\Мои рисунки\Изображение\Гостиница Полюстрово\SAM_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3962410" cy="29718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ВВМУ им. Нахимова</a:t>
            </a:r>
            <a:endParaRPr lang="ru-RU" dirty="0"/>
          </a:p>
        </p:txBody>
      </p:sp>
      <p:pic>
        <p:nvPicPr>
          <p:cNvPr id="28681" name="Picture 9" descr="H:\2-Б\IMG_5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61240"/>
            <a:ext cx="3357586" cy="2518190"/>
          </a:xfrm>
          <a:prstGeom prst="rect">
            <a:avLst/>
          </a:prstGeom>
          <a:noFill/>
        </p:spPr>
      </p:pic>
      <p:pic>
        <p:nvPicPr>
          <p:cNvPr id="18" name="Picture 2" descr="H:\2-Б\IMG_5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500175"/>
            <a:ext cx="3071834" cy="2303876"/>
          </a:xfrm>
          <a:prstGeom prst="rect">
            <a:avLst/>
          </a:prstGeom>
          <a:noFill/>
        </p:spPr>
      </p:pic>
      <p:pic>
        <p:nvPicPr>
          <p:cNvPr id="19" name="Picture 3" descr="H:\2-Б\IMG_5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85926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H:\2-Б\IMG_6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00504"/>
            <a:ext cx="3676658" cy="2757494"/>
          </a:xfrm>
          <a:prstGeom prst="rect">
            <a:avLst/>
          </a:prstGeom>
          <a:noFill/>
        </p:spPr>
      </p:pic>
      <p:pic>
        <p:nvPicPr>
          <p:cNvPr id="11" name="Picture 4" descr="H:\2-Б\IMG_6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28802"/>
            <a:ext cx="3394472" cy="4525963"/>
          </a:xfrm>
          <a:prstGeom prst="rect">
            <a:avLst/>
          </a:prstGeom>
          <a:noFill/>
        </p:spPr>
      </p:pic>
      <p:pic>
        <p:nvPicPr>
          <p:cNvPr id="12" name="Picture 5" descr="H:\2-Б\IMG_6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4248162" cy="31861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0827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Здоровье детей – важнейший показатель благополучия общества и государства, определенный прогноз на будущее</a:t>
            </a:r>
            <a:r>
              <a:rPr lang="ru-RU" b="1" dirty="0" smtClean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186766" cy="3482981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Среди появившихся на свет младенцев здоровы только около 30%.</a:t>
            </a:r>
            <a:endParaRPr lang="ru-RU" b="1" dirty="0" smtClean="0"/>
          </a:p>
          <a:p>
            <a:r>
              <a:rPr lang="ru-RU" i="1" dirty="0" smtClean="0"/>
              <a:t>К моменту поступления в школу здоровыми остаются около 15% детей.</a:t>
            </a:r>
            <a:endParaRPr lang="ru-RU" b="1" dirty="0" smtClean="0"/>
          </a:p>
          <a:p>
            <a:r>
              <a:rPr lang="ru-RU" i="1" dirty="0" smtClean="0"/>
              <a:t>Оканчивают школу здоровыми менее 5% подростков.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1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1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радостные эмоции и аплодисменты зрителей</a:t>
            </a: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pic>
        <p:nvPicPr>
          <p:cNvPr id="5" name="Picture 2" descr="F:\Документы\Мои рисунки\Изображение\Для аттес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85926"/>
            <a:ext cx="3576641" cy="4768854"/>
          </a:xfrm>
          <a:prstGeom prst="rect">
            <a:avLst/>
          </a:prstGeom>
          <a:noFill/>
        </p:spPr>
      </p:pic>
      <p:pic>
        <p:nvPicPr>
          <p:cNvPr id="7" name="Picture 8" descr="H:\2-Б\IMG_6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3714776" cy="2786082"/>
          </a:xfrm>
          <a:prstGeom prst="rect">
            <a:avLst/>
          </a:prstGeom>
          <a:noFill/>
        </p:spPr>
      </p:pic>
      <p:pic>
        <p:nvPicPr>
          <p:cNvPr id="10" name="Picture 2" descr="F:\Документы\Мои рисунки\Изображение\Вн.работа 1 класс\Изображение 24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4002578" cy="30008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Забота о здоровье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учеников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неотделима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от 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заботы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учителя о своем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собственном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здоровье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ru-RU" sz="5400" b="1" i="1" dirty="0" smtClean="0"/>
              <a:t>             </a:t>
            </a: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Берегите себя!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08279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Здоровье – это не только отсутствие заболеваний и физических дефектов, но и состояние полного физического, душевного и социального благополучия.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186766" cy="3768733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Факторы, влияющие на состояние здоровья –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нашего и наших учеников.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>наследственность (генетические факторы) – 15-20%</a:t>
            </a:r>
          </a:p>
          <a:p>
            <a:pPr lvl="0"/>
            <a:r>
              <a:rPr lang="ru-RU" sz="2400" dirty="0" smtClean="0"/>
              <a:t>воздействие природной среды (экологические факторы) – 10-15%</a:t>
            </a:r>
          </a:p>
          <a:p>
            <a:pPr lvl="0"/>
            <a:r>
              <a:rPr lang="ru-RU" sz="2400" dirty="0" smtClean="0"/>
              <a:t>воздействие социальной среды – 15-20%</a:t>
            </a:r>
          </a:p>
          <a:p>
            <a:pPr lvl="0"/>
            <a:r>
              <a:rPr lang="ru-RU" sz="2400" dirty="0" smtClean="0"/>
              <a:t>уровень медицинской помощи (эффективность работы системы здравоохранения) – 10-15%</a:t>
            </a:r>
          </a:p>
          <a:p>
            <a:pPr lvl="0"/>
            <a:r>
              <a:rPr lang="ru-RU" sz="2400" dirty="0" smtClean="0"/>
              <a:t>образ жизни человека, характер его ведущей деятельности –</a:t>
            </a:r>
          </a:p>
          <a:p>
            <a:pPr lvl="0">
              <a:buNone/>
            </a:pPr>
            <a:r>
              <a:rPr lang="ru-RU" sz="2400" dirty="0" smtClean="0"/>
              <a:t>                                                      до 50%.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201135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 время обучения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школе число здоровых детей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уменьшается почти в 4 раза: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17763"/>
            <a:ext cx="7972452" cy="4340237"/>
          </a:xfrm>
        </p:spPr>
        <p:txBody>
          <a:bodyPr>
            <a:normAutofit lnSpcReduction="10000"/>
          </a:bodyPr>
          <a:lstStyle/>
          <a:p>
            <a:pPr lvl="0"/>
            <a:r>
              <a:rPr lang="ru-RU" i="1" dirty="0" smtClean="0"/>
              <a:t>число детей с нарушениями опорно-двигательного аппарата увеличивается в 1,5 – 2 раза</a:t>
            </a:r>
            <a:endParaRPr lang="ru-RU" dirty="0" smtClean="0"/>
          </a:p>
          <a:p>
            <a:pPr lvl="0"/>
            <a:r>
              <a:rPr lang="ru-RU" i="1" dirty="0" smtClean="0"/>
              <a:t>с нервными болезнями – в 2 раза</a:t>
            </a:r>
            <a:endParaRPr lang="ru-RU" dirty="0" smtClean="0"/>
          </a:p>
          <a:p>
            <a:pPr lvl="0"/>
            <a:r>
              <a:rPr lang="ru-RU" i="1" dirty="0" smtClean="0"/>
              <a:t> с аллергическими болезнями – в 3 раза</a:t>
            </a:r>
            <a:endParaRPr lang="ru-RU" dirty="0" smtClean="0"/>
          </a:p>
          <a:p>
            <a:pPr lvl="0"/>
            <a:r>
              <a:rPr lang="ru-RU" i="1" dirty="0" smtClean="0"/>
              <a:t> с близорукостью – в 5 раз.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Плотность урока-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количество времени, затраченного школьниками  на учебную работу.          </a:t>
            </a:r>
          </a:p>
          <a:p>
            <a:pPr>
              <a:buNone/>
            </a:pPr>
            <a:r>
              <a:rPr lang="ru-RU" sz="2800" dirty="0" smtClean="0"/>
              <a:t>            Рациональная плотность урока должна составлять не менее 60 % и не более 75-80 %. </a:t>
            </a:r>
          </a:p>
          <a:p>
            <a:pPr>
              <a:buNone/>
            </a:pPr>
            <a:r>
              <a:rPr lang="ru-RU" sz="2800" dirty="0" smtClean="0"/>
              <a:t>      </a:t>
            </a:r>
          </a:p>
          <a:p>
            <a:pPr>
              <a:buNone/>
            </a:pPr>
            <a:r>
              <a:rPr lang="ru-RU" sz="2800" dirty="0" smtClean="0"/>
              <a:t>           Количество видов учебной деятельности </a:t>
            </a:r>
          </a:p>
          <a:p>
            <a:pPr>
              <a:buNone/>
            </a:pPr>
            <a:r>
              <a:rPr lang="ru-RU" sz="2800" dirty="0" smtClean="0"/>
              <a:t>         на уроке должно быть 4-7, а их смена     осуществляться через 7-10 мин.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Динамика работоспособности в течение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Первые 3-5 мин любого урока занимает врабатывание, т.е. привыкание к учителю и предмету.</a:t>
            </a:r>
          </a:p>
          <a:p>
            <a:r>
              <a:rPr lang="ru-RU" dirty="0" smtClean="0"/>
              <a:t>Оптимально устойчивая работоспособность длится около</a:t>
            </a:r>
          </a:p>
          <a:p>
            <a:r>
              <a:rPr lang="ru-RU" dirty="0" smtClean="0"/>
              <a:t> 10-15 мин для младших школьников, </a:t>
            </a:r>
          </a:p>
          <a:p>
            <a:r>
              <a:rPr lang="ru-RU" dirty="0" smtClean="0"/>
              <a:t>20-25 — для среднего звена, </a:t>
            </a:r>
          </a:p>
          <a:p>
            <a:r>
              <a:rPr lang="ru-RU" dirty="0" smtClean="0"/>
              <a:t>25-30 мин — для старшеклассников. </a:t>
            </a:r>
          </a:p>
          <a:p>
            <a:pPr>
              <a:buNone/>
            </a:pPr>
            <a:r>
              <a:rPr lang="ru-RU" dirty="0" smtClean="0"/>
              <a:t>            После этого на несколько минут наступает </a:t>
            </a:r>
            <a:r>
              <a:rPr lang="ru-RU" dirty="0" err="1" smtClean="0"/>
              <a:t>предутомление</a:t>
            </a:r>
            <a:r>
              <a:rPr lang="ru-RU" dirty="0" smtClean="0"/>
              <a:t>, или неустойчивая работоспособность. Если не изменить педагогическую тактику, наступит состояние утомления, при котором работоспо­собность школьников заметно падает, еще больше снижается интерес к происходящему в классе..</a:t>
            </a:r>
          </a:p>
          <a:p>
            <a:r>
              <a:rPr lang="ru-RU" dirty="0" smtClean="0"/>
              <a:t>Чередование видов преподавания. Норма - не позже чем через 10-15 минут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Наш уютный класс.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окументы\Мои рисунки\Изображение\Вн.работа 1 класс\Изображение 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946398" cy="52097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Физминутки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20485" name="Picture 5" descr="C:\Documents and Settings\Admin\Рабочий стол\Фото к семинару 2\SAM_0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429024" cy="2571768"/>
          </a:xfrm>
          <a:prstGeom prst="rect">
            <a:avLst/>
          </a:prstGeom>
          <a:noFill/>
        </p:spPr>
      </p:pic>
      <p:pic>
        <p:nvPicPr>
          <p:cNvPr id="8" name="Picture 5" descr="F:\Документы\Мои рисунки\Изображение\Для аттестации\Изображение 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71612"/>
            <a:ext cx="3105154" cy="23288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Фото к семинару 2\SAM_069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643314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Целебная сила сказки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1506" name="Picture 2" descr="C:\Documents and Settings\Admin\Рабочий стол\Фото к семинару 2\SAM_06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143380"/>
            <a:ext cx="3214710" cy="2411032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ото к семинару 2\SAM_0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4660383" cy="3495288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Фото к семинару 2\SAM_0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85860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275</TotalTime>
  <Words>365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«Использование здоровьесберегающих технологий в учебной и внеурочной деятельности».   </vt:lpstr>
      <vt:lpstr>Здоровье детей – важнейший показатель благополучия общества и государства, определенный прогноз на будущее.</vt:lpstr>
      <vt:lpstr>Здоровье – это не только отсутствие заболеваний и физических дефектов, но и состояние полного физического, душевного и социального благополучия. </vt:lpstr>
      <vt:lpstr>За время обучения  в школе число здоровых детей  уменьшается почти в 4 раза: </vt:lpstr>
      <vt:lpstr>Плотность урока-</vt:lpstr>
      <vt:lpstr>Динамика работоспособности в течение урока.</vt:lpstr>
      <vt:lpstr>Наш уютный класс.</vt:lpstr>
      <vt:lpstr>Физминутки.</vt:lpstr>
      <vt:lpstr>Целебная сила сказки</vt:lpstr>
      <vt:lpstr>Урок «Почему нужно чистить      зубы».</vt:lpstr>
      <vt:lpstr>Урок – игра «Почему нужно есть много овощей и фруктов».</vt:lpstr>
      <vt:lpstr>Веселые конкурсы на праздниках</vt:lpstr>
      <vt:lpstr>«Помни правила движения, как таблицу умножения».</vt:lpstr>
      <vt:lpstr>Здоровье начинается в семье.</vt:lpstr>
      <vt:lpstr>Наши работы.</vt:lpstr>
      <vt:lpstr>Любимые домашние питомцы –такие ласковые, нежные.. </vt:lpstr>
      <vt:lpstr>Знакомимся с профессиями родителей.</vt:lpstr>
      <vt:lpstr>ВВМУ им. Нахимова</vt:lpstr>
      <vt:lpstr>Слайд 19</vt:lpstr>
      <vt:lpstr> радостные эмоции и аплодисменты зрителей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здоровьесберегающих технологий в учебной и внеурочной деятельности».   </dc:title>
  <dc:creator>Admin</dc:creator>
  <cp:lastModifiedBy>Admin</cp:lastModifiedBy>
  <cp:revision>29</cp:revision>
  <dcterms:created xsi:type="dcterms:W3CDTF">2011-02-27T21:15:49Z</dcterms:created>
  <dcterms:modified xsi:type="dcterms:W3CDTF">2011-03-01T04:46:28Z</dcterms:modified>
</cp:coreProperties>
</file>