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5" r:id="rId3"/>
    <p:sldId id="296" r:id="rId4"/>
    <p:sldId id="289" r:id="rId5"/>
    <p:sldId id="297" r:id="rId6"/>
    <p:sldId id="269" r:id="rId7"/>
    <p:sldId id="300" r:id="rId8"/>
    <p:sldId id="267" r:id="rId9"/>
    <p:sldId id="303" r:id="rId10"/>
    <p:sldId id="291" r:id="rId11"/>
    <p:sldId id="294" r:id="rId12"/>
    <p:sldId id="292" r:id="rId13"/>
    <p:sldId id="298" r:id="rId14"/>
    <p:sldId id="301" r:id="rId15"/>
    <p:sldId id="302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58D"/>
    <a:srgbClr val="FF0000"/>
    <a:srgbClr val="313600"/>
    <a:srgbClr val="063008"/>
    <a:srgbClr val="0A2F07"/>
    <a:srgbClr val="362800"/>
    <a:srgbClr val="926C00"/>
    <a:srgbClr val="FFEB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3" d="100"/>
          <a:sy n="63" d="100"/>
        </p:scale>
        <p:origin x="-92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F8888-F1D3-4335-AAA6-92A9CFE26C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3A95C8-94C5-4DE3-9B39-6E27BE5BEB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4478715-6B7B-4BD8-A939-5F841CCD80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DB41A-EB5A-471E-8AF2-052B61D0D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E7429-2034-4881-A913-C97A21DF0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A80854-D18D-4641-95F9-BB62A1AC5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7CD2F-8B5E-4D65-9E25-4C28DE6CF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361E4-3EBB-42DC-8889-C8AD89C23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A9901-FCFC-47C4-B3F7-44E1E09D4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949AD-7126-4DD6-AB48-002756ABD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FE35D-30EA-4BAB-929E-9648F9665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C0A05-048C-4AC5-A3F8-9498F95572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537DA-F650-4C80-A698-70B7E4D9C0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2F52C-7561-4020-B1A5-E8D3A6EB6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F0D3CD-0047-4C9D-B23E-001DA974E6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4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89;&#1086;&#1094;&#1080;&#1072;&#1083;&#1100;&#1085;&#1072;&#1103;%20&#1082;&#1072;&#1088;&#1090;&#1072;%20&#1089;&#1077;&#1084;&#1100;&#1080;.doc" TargetMode="External"/><Relationship Id="rId3" Type="http://schemas.openxmlformats.org/officeDocument/2006/relationships/hyperlink" Target="&#1087;&#1083;&#1072;&#1085;%20&#1088;&#1072;&#1073;&#1086;&#1090;&#1099;%20&#1089;%20&#1076;&#1077;&#1090;&#1100;&#1084;&#1080;%20&#1075;&#1088;&#1091;&#1087;&#1087;&#1099;%20&#1088;&#1080;&#1089;&#1082;&#1072;.doc" TargetMode="External"/><Relationship Id="rId7" Type="http://schemas.openxmlformats.org/officeDocument/2006/relationships/hyperlink" Target="&#1072;&#1082;&#1090;%20&#1086;&#1073;&#1089;&#1083;&#1077;&#1076;&#1086;&#1074;&#1072;&#1085;&#1080;&#1103;.doc" TargetMode="External"/><Relationship Id="rId2" Type="http://schemas.openxmlformats.org/officeDocument/2006/relationships/hyperlink" Target="&#1082;&#1072;&#1088;&#1090;&#1086;&#1095;&#1082;&#1072;%20&#1091;&#1095;&#1105;&#1090;&#1072;%20&#1085;&#1077;&#1073;&#1083;&#1072;&#1075;&#1086;&#1087;&#1086;&#1083;&#1091;&#1095;&#1085;&#1086;&#1081;%20&#1089;&#1077;&#1084;&#1100;&#1080;.doc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&#1089;&#1086;&#1094;&#1080;&#1072;&#1083;&#1100;&#1085;&#1099;&#1081;%20&#1087;&#1072;&#1089;&#1087;&#1086;&#1088;&#1090;%20&#1082;&#1083;&#1072;&#1089;&#1089;&#1072;.doc" TargetMode="External"/><Relationship Id="rId5" Type="http://schemas.openxmlformats.org/officeDocument/2006/relationships/hyperlink" Target="&#1082;&#1072;&#1088;&#1090;&#1072;%20&#1091;&#1095;&#1072;&#1097;&#1077;&#1075;&#1086;&#1089;&#1103;,%20&#1089;&#1086;&#1089;&#1090;.%20&#1085;&#1072;%20&#1074;&#1085;&#1091;&#1090;&#1088;&#1080;&#1096;&#1082;.%20&#1091;&#1095;&#1105;&#1090;&#1077;.doc" TargetMode="External"/><Relationship Id="rId4" Type="http://schemas.openxmlformats.org/officeDocument/2006/relationships/hyperlink" Target="&#1093;&#1072;&#1088;&#1072;&#1082;&#1090;&#1077;&#1088;&#1080;&#1089;&#1090;&#1080;&#1082;&#1072;%20&#1091;&#1095;-&#1089;&#1103;,%20&#1091;&#1095;&#1077;&#1073;&#1085;&#1072;&#1103;%20&#1076;&#1077;&#1103;&#1090;-&#1090;&#1100;.doc" TargetMode="External"/><Relationship Id="rId9" Type="http://schemas.openxmlformats.org/officeDocument/2006/relationships/hyperlink" Target="&#1082;&#1072;&#1088;&#1090;&#1072;-&#1075;&#1088;&#1072;&#1092;&#1080;&#1082;%20&#1087;&#1088;&#1086;&#1074;&#1086;&#1076;&#1080;&#1084;&#1099;&#1093;%20&#1087;&#1088;&#1086;&#1092;&#1080;&#1083;&#1072;&#1082;&#1090;&#1080;&#1095;&#1077;&#1089;&#1082;&#1080;&#1093;%20&#1080;%20&#1082;&#1086;&#1088;&#1088;&#1077;&#1082;&#1094;&#1080;&#1086;&#1085;&#1085;&#1099;&#1093;%20&#1084;&#1077;&#1088;&#1086;&#1087;&#1088;&#1080;&#1103;&#1090;&#1080;&#1081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" y="1341438"/>
            <a:ext cx="8229600" cy="2447925"/>
          </a:xfrm>
        </p:spPr>
        <p:txBody>
          <a:bodyPr/>
          <a:lstStyle/>
          <a:p>
            <a:pPr algn="ctr"/>
            <a:r>
              <a:rPr lang="ru-RU" sz="2100" dirty="0">
                <a:solidFill>
                  <a:srgbClr val="000000"/>
                </a:solidFill>
              </a:rPr>
              <a:t> </a:t>
            </a:r>
            <a:r>
              <a:rPr lang="ru-RU" sz="4000" dirty="0">
                <a:solidFill>
                  <a:srgbClr val="000099"/>
                </a:solidFill>
                <a:latin typeface="Comic Sans MS" pitchFamily="66" charset="0"/>
              </a:rPr>
              <a:t>Социальный педагог и неблагополучная семья. </a:t>
            </a:r>
            <a:br>
              <a:rPr lang="ru-RU" sz="4000" dirty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rgbClr val="000099"/>
                </a:solidFill>
                <a:latin typeface="Comic Sans MS" pitchFamily="66" charset="0"/>
              </a:rPr>
              <a:t>Как помочь ребёнку?</a:t>
            </a:r>
            <a:endParaRPr lang="en-US" sz="40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4652963"/>
            <a:ext cx="6048375" cy="194468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sz="2800" b="1" dirty="0">
              <a:solidFill>
                <a:srgbClr val="6600CC"/>
              </a:solidFill>
            </a:endParaRPr>
          </a:p>
        </p:txBody>
      </p:sp>
      <p:pic>
        <p:nvPicPr>
          <p:cNvPr id="2060" name="Picture 1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24300"/>
            <a:ext cx="2232025" cy="2074863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algn="ctr"/>
            <a:r>
              <a:rPr lang="ru-RU" sz="3200" dirty="0">
                <a:latin typeface="Comic Sans MS" pitchFamily="66" charset="0"/>
              </a:rPr>
              <a:t>Трудности детей «группы риска»</a:t>
            </a:r>
          </a:p>
        </p:txBody>
      </p: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539750" y="1125538"/>
            <a:ext cx="6096000" cy="990600"/>
            <a:chOff x="624" y="1152"/>
            <a:chExt cx="4080" cy="720"/>
          </a:xfrm>
        </p:grpSpPr>
        <p:sp>
          <p:nvSpPr>
            <p:cNvPr id="98311" name="Rectangle 7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accent2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98312" name="Group 8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98313" name="Oval 9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14" name="Rectangle 10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15" name="Oval 11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16" name="Oval 12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8317" name="Rectangle 13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139143"/>
                </a:gs>
                <a:gs pos="50000">
                  <a:srgbClr val="99FF66"/>
                </a:gs>
                <a:gs pos="100000">
                  <a:srgbClr val="139143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139143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98318" name="Group 14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98319" name="Oval 15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20" name="Rectangle 16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21" name="Oval 17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22" name="Oval 18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8323" name="Rectangle 19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BB96BC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98324" name="Group 20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98325" name="Oval 21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26" name="Rectangle 22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27" name="Oval 23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28" name="Oval 24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8329" name="Rectangle 25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366FF"/>
                </a:gs>
                <a:gs pos="100000">
                  <a:schemeClr val="hlink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98331" name="Rectangle 27"/>
          <p:cNvSpPr>
            <a:spLocks noChangeArrowheads="1"/>
          </p:cNvSpPr>
          <p:nvPr/>
        </p:nvSpPr>
        <p:spPr bwMode="gray">
          <a:xfrm>
            <a:off x="6877050" y="1341438"/>
            <a:ext cx="900113" cy="144462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50000">
                <a:schemeClr val="bg2"/>
              </a:gs>
              <a:gs pos="100000">
                <a:srgbClr val="5F5F5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gray">
          <a:xfrm rot="2246812">
            <a:off x="7524750" y="1052513"/>
            <a:ext cx="936625" cy="928687"/>
          </a:xfrm>
          <a:prstGeom prst="rect">
            <a:avLst/>
          </a:prstGeom>
          <a:gradFill rotWithShape="1">
            <a:gsLst>
              <a:gs pos="0">
                <a:srgbClr val="3B3B3B"/>
              </a:gs>
              <a:gs pos="100000">
                <a:srgbClr val="CCFFCC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8332" name="Rectangle 28"/>
          <p:cNvSpPr>
            <a:spLocks noChangeArrowheads="1"/>
          </p:cNvSpPr>
          <p:nvPr/>
        </p:nvSpPr>
        <p:spPr bwMode="gray">
          <a:xfrm>
            <a:off x="827088" y="1341438"/>
            <a:ext cx="50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gray">
          <a:xfrm>
            <a:off x="2627313" y="1268413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35" name="Rectangle 31"/>
          <p:cNvSpPr>
            <a:spLocks noChangeArrowheads="1"/>
          </p:cNvSpPr>
          <p:nvPr/>
        </p:nvSpPr>
        <p:spPr bwMode="gray">
          <a:xfrm>
            <a:off x="4284663" y="1341438"/>
            <a:ext cx="357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gray">
          <a:xfrm>
            <a:off x="6011863" y="1268413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37" name="Rectangle 33"/>
          <p:cNvSpPr>
            <a:spLocks noChangeArrowheads="1"/>
          </p:cNvSpPr>
          <p:nvPr/>
        </p:nvSpPr>
        <p:spPr bwMode="auto">
          <a:xfrm>
            <a:off x="7885113" y="1196975"/>
            <a:ext cx="287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179388" y="2781300"/>
            <a:ext cx="1593850" cy="2681288"/>
          </a:xfrm>
          <a:prstGeom prst="roundRect">
            <a:avLst>
              <a:gd name="adj" fmla="val 13745"/>
            </a:avLst>
          </a:prstGeom>
          <a:solidFill>
            <a:srgbClr val="FFFF99"/>
          </a:solidFill>
          <a:ln w="38100">
            <a:solidFill>
              <a:srgbClr val="FF99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39" name="Rectangle 35"/>
          <p:cNvSpPr>
            <a:spLocks noChangeArrowheads="1"/>
          </p:cNvSpPr>
          <p:nvPr/>
        </p:nvSpPr>
        <p:spPr bwMode="auto">
          <a:xfrm>
            <a:off x="381000" y="2997200"/>
            <a:ext cx="1238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Мало-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обеспе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чен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di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семей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40" name="AutoShape 36"/>
          <p:cNvSpPr>
            <a:spLocks noChangeArrowheads="1"/>
          </p:cNvSpPr>
          <p:nvPr/>
        </p:nvSpPr>
        <p:spPr bwMode="auto">
          <a:xfrm>
            <a:off x="2051050" y="2852738"/>
            <a:ext cx="1511300" cy="2590800"/>
          </a:xfrm>
          <a:prstGeom prst="roundRect">
            <a:avLst>
              <a:gd name="adj" fmla="val 13745"/>
            </a:avLst>
          </a:prstGeom>
          <a:solidFill>
            <a:srgbClr val="CCFFCC"/>
          </a:solidFill>
          <a:ln w="38100">
            <a:solidFill>
              <a:srgbClr val="339966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1979613" y="3068638"/>
            <a:ext cx="1511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Успевае-мость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посещае-мость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di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детей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42" name="AutoShape 38"/>
          <p:cNvSpPr>
            <a:spLocks noChangeArrowheads="1"/>
          </p:cNvSpPr>
          <p:nvPr/>
        </p:nvSpPr>
        <p:spPr bwMode="auto">
          <a:xfrm>
            <a:off x="3779838" y="2852738"/>
            <a:ext cx="1511300" cy="2590800"/>
          </a:xfrm>
          <a:prstGeom prst="roundRect">
            <a:avLst>
              <a:gd name="adj" fmla="val 13745"/>
            </a:avLst>
          </a:prstGeom>
          <a:solidFill>
            <a:srgbClr val="FF99CC"/>
          </a:solidFill>
          <a:ln w="38100">
            <a:solidFill>
              <a:srgbClr val="80008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43" name="Rectangle 39"/>
          <p:cNvSpPr>
            <a:spLocks noChangeArrowheads="1"/>
          </p:cNvSpPr>
          <p:nvPr/>
        </p:nvSpPr>
        <p:spPr bwMode="auto">
          <a:xfrm>
            <a:off x="3779838" y="2780928"/>
            <a:ext cx="14779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dist"/>
            <a:r>
              <a:rPr lang="ru-RU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Безнад-зорность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детей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внеучеб-ное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время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44" name="AutoShape 40"/>
          <p:cNvSpPr>
            <a:spLocks noChangeArrowheads="1"/>
          </p:cNvSpPr>
          <p:nvPr/>
        </p:nvSpPr>
        <p:spPr bwMode="auto">
          <a:xfrm>
            <a:off x="5508105" y="2852738"/>
            <a:ext cx="1656284" cy="2590800"/>
          </a:xfrm>
          <a:prstGeom prst="roundRect">
            <a:avLst>
              <a:gd name="adj" fmla="val 13745"/>
            </a:avLst>
          </a:prstGeom>
          <a:solidFill>
            <a:srgbClr val="99CCFF"/>
          </a:solidFill>
          <a:ln w="38100">
            <a:solidFill>
              <a:srgbClr val="3366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5436096" y="2780928"/>
            <a:ext cx="18727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Наличие вредных привычек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совершение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правона-рушений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46" name="AutoShape 42"/>
          <p:cNvSpPr>
            <a:spLocks noChangeArrowheads="1"/>
          </p:cNvSpPr>
          <p:nvPr/>
        </p:nvSpPr>
        <p:spPr bwMode="auto">
          <a:xfrm>
            <a:off x="7380288" y="2781300"/>
            <a:ext cx="1511300" cy="2592388"/>
          </a:xfrm>
          <a:prstGeom prst="roundRect">
            <a:avLst>
              <a:gd name="adj" fmla="val 13745"/>
            </a:avLst>
          </a:prstGeom>
          <a:solidFill>
            <a:srgbClr val="C0C0C0"/>
          </a:solidFill>
          <a:ln w="38100">
            <a:solidFill>
              <a:srgbClr val="333333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47" name="Rectangle 43"/>
          <p:cNvSpPr>
            <a:spLocks noChangeArrowheads="1"/>
          </p:cNvSpPr>
          <p:nvPr/>
        </p:nvSpPr>
        <p:spPr bwMode="auto">
          <a:xfrm>
            <a:off x="7452320" y="2852936"/>
            <a:ext cx="136941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latin typeface="Georgia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Профориентация  подростков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pPr algn="ctr"/>
            <a:r>
              <a:rPr lang="ru-RU" sz="3600" dirty="0">
                <a:latin typeface="Comic Sans MS" pitchFamily="66" charset="0"/>
              </a:rPr>
              <a:t>Формы и методы работы с семьёй</a:t>
            </a: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gray">
          <a:xfrm>
            <a:off x="1692275" y="1484313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DF58D"/>
              </a:gs>
              <a:gs pos="50000">
                <a:schemeClr val="accent1"/>
              </a:gs>
              <a:gs pos="100000">
                <a:srgbClr val="FDF58D"/>
              </a:gs>
            </a:gsLst>
            <a:lin ang="27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ru-RU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План работы «Семья и школа»</a:t>
            </a:r>
            <a:endParaRPr lang="en-US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5" name="AutoShape 7"/>
          <p:cNvSpPr>
            <a:spLocks noChangeArrowheads="1"/>
          </p:cNvSpPr>
          <p:nvPr/>
        </p:nvSpPr>
        <p:spPr bwMode="gray">
          <a:xfrm rot="10800000">
            <a:off x="2700338" y="2205038"/>
            <a:ext cx="3954462" cy="2057400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456" name="Group 8"/>
          <p:cNvGrpSpPr>
            <a:grpSpLocks/>
          </p:cNvGrpSpPr>
          <p:nvPr/>
        </p:nvGrpSpPr>
        <p:grpSpPr bwMode="auto">
          <a:xfrm>
            <a:off x="0" y="1556792"/>
            <a:ext cx="2051720" cy="3500983"/>
            <a:chOff x="555" y="2823"/>
            <a:chExt cx="973" cy="1113"/>
          </a:xfrm>
        </p:grpSpPr>
        <p:sp>
          <p:nvSpPr>
            <p:cNvPr id="104457" name="Oval 9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58" name="Oval 10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59" name="Oval 11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0" name="Oval 12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solidFill>
              <a:srgbClr val="3366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461" name="Picture 13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104462" name="Text Box 14"/>
            <p:cNvSpPr txBox="1">
              <a:spLocks noChangeArrowheads="1"/>
            </p:cNvSpPr>
            <p:nvPr/>
          </p:nvSpPr>
          <p:spPr bwMode="gray">
            <a:xfrm>
              <a:off x="985" y="3215"/>
              <a:ext cx="91" cy="3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b="1"/>
            </a:p>
            <a:p>
              <a:endParaRPr lang="en-US" b="1"/>
            </a:p>
          </p:txBody>
        </p:sp>
      </p:grpSp>
      <p:grpSp>
        <p:nvGrpSpPr>
          <p:cNvPr id="104463" name="Group 15"/>
          <p:cNvGrpSpPr>
            <a:grpSpLocks/>
          </p:cNvGrpSpPr>
          <p:nvPr/>
        </p:nvGrpSpPr>
        <p:grpSpPr bwMode="auto">
          <a:xfrm>
            <a:off x="1676400" y="3356992"/>
            <a:ext cx="1960563" cy="3501008"/>
            <a:chOff x="1776" y="2823"/>
            <a:chExt cx="973" cy="1113"/>
          </a:xfrm>
        </p:grpSpPr>
        <p:sp>
          <p:nvSpPr>
            <p:cNvPr id="104464" name="Oval 16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5" name="Oval 17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6" name="Oval 18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7" name="Oval 19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solidFill>
              <a:srgbClr val="33CC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468" name="Picture 20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104469" name="Text Box 21"/>
            <p:cNvSpPr txBox="1">
              <a:spLocks noChangeArrowheads="1"/>
            </p:cNvSpPr>
            <p:nvPr/>
          </p:nvSpPr>
          <p:spPr bwMode="gray">
            <a:xfrm>
              <a:off x="2207" y="3215"/>
              <a:ext cx="91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b="1"/>
            </a:p>
          </p:txBody>
        </p:sp>
      </p:grpSp>
      <p:grpSp>
        <p:nvGrpSpPr>
          <p:cNvPr id="104470" name="Group 22"/>
          <p:cNvGrpSpPr>
            <a:grpSpLocks/>
          </p:cNvGrpSpPr>
          <p:nvPr/>
        </p:nvGrpSpPr>
        <p:grpSpPr bwMode="auto">
          <a:xfrm>
            <a:off x="3657600" y="4343400"/>
            <a:ext cx="1905000" cy="2514600"/>
            <a:chOff x="3024" y="2823"/>
            <a:chExt cx="973" cy="1113"/>
          </a:xfrm>
        </p:grpSpPr>
        <p:sp>
          <p:nvSpPr>
            <p:cNvPr id="104471" name="Oval 23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2" name="Oval 24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3" name="Oval 25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4" name="Oval 26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solidFill>
              <a:srgbClr val="CC99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475" name="Picture 27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104476" name="Text Box 28"/>
            <p:cNvSpPr txBox="1">
              <a:spLocks noChangeArrowheads="1"/>
            </p:cNvSpPr>
            <p:nvPr/>
          </p:nvSpPr>
          <p:spPr bwMode="gray">
            <a:xfrm>
              <a:off x="3436" y="3215"/>
              <a:ext cx="134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b="1"/>
            </a:p>
            <a:p>
              <a:r>
                <a:rPr lang="ru-RU" b="1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4477" name="Group 29"/>
          <p:cNvGrpSpPr>
            <a:grpSpLocks/>
          </p:cNvGrpSpPr>
          <p:nvPr/>
        </p:nvGrpSpPr>
        <p:grpSpPr bwMode="auto">
          <a:xfrm>
            <a:off x="5580112" y="3429000"/>
            <a:ext cx="1872208" cy="3429000"/>
            <a:chOff x="3024" y="2823"/>
            <a:chExt cx="973" cy="1113"/>
          </a:xfrm>
        </p:grpSpPr>
        <p:sp>
          <p:nvSpPr>
            <p:cNvPr id="104478" name="Oval 30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9" name="Oval 31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0" name="Oval 32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1" name="Oval 33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solidFill>
              <a:srgbClr val="CCFF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482" name="Picture 34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104483" name="Text Box 35"/>
            <p:cNvSpPr txBox="1">
              <a:spLocks noChangeArrowheads="1"/>
            </p:cNvSpPr>
            <p:nvPr/>
          </p:nvSpPr>
          <p:spPr bwMode="gray">
            <a:xfrm>
              <a:off x="3130" y="3215"/>
              <a:ext cx="746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grpSp>
        <p:nvGrpSpPr>
          <p:cNvPr id="104484" name="Group 36"/>
          <p:cNvGrpSpPr>
            <a:grpSpLocks/>
          </p:cNvGrpSpPr>
          <p:nvPr/>
        </p:nvGrpSpPr>
        <p:grpSpPr bwMode="auto">
          <a:xfrm>
            <a:off x="7092280" y="1700808"/>
            <a:ext cx="2051720" cy="3404592"/>
            <a:chOff x="4272" y="2823"/>
            <a:chExt cx="973" cy="1113"/>
          </a:xfrm>
        </p:grpSpPr>
        <p:sp>
          <p:nvSpPr>
            <p:cNvPr id="104485" name="Oval 3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6" name="Oval 3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7" name="Oval 3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8" name="Oval 4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solidFill>
              <a:srgbClr val="FFFF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489" name="Picture 41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104490" name="Text Box 42"/>
            <p:cNvSpPr txBox="1">
              <a:spLocks noChangeArrowheads="1"/>
            </p:cNvSpPr>
            <p:nvPr/>
          </p:nvSpPr>
          <p:spPr bwMode="gray">
            <a:xfrm>
              <a:off x="4699" y="3215"/>
              <a:ext cx="98" cy="2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b="1"/>
            </a:p>
          </p:txBody>
        </p:sp>
      </p:grpSp>
      <p:sp>
        <p:nvSpPr>
          <p:cNvPr id="104491" name="Rectangle 43"/>
          <p:cNvSpPr>
            <a:spLocks noChangeArrowheads="1"/>
          </p:cNvSpPr>
          <p:nvPr/>
        </p:nvSpPr>
        <p:spPr bwMode="invGray">
          <a:xfrm>
            <a:off x="5580112" y="3717032"/>
            <a:ext cx="187220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социально- психологической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службы</a:t>
            </a:r>
          </a:p>
        </p:txBody>
      </p:sp>
      <p:sp>
        <p:nvSpPr>
          <p:cNvPr id="104492" name="Rectangle 44"/>
          <p:cNvSpPr>
            <a:spLocks noChangeArrowheads="1"/>
          </p:cNvSpPr>
          <p:nvPr/>
        </p:nvSpPr>
        <p:spPr bwMode="invGray">
          <a:xfrm>
            <a:off x="7164288" y="2276872"/>
            <a:ext cx="172878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Индиви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дуальная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с семьями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93" name="Rectangle 45"/>
          <p:cNvSpPr>
            <a:spLocks noChangeArrowheads="1"/>
          </p:cNvSpPr>
          <p:nvPr/>
        </p:nvSpPr>
        <p:spPr bwMode="invGray">
          <a:xfrm>
            <a:off x="3779838" y="4581128"/>
            <a:ext cx="165576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Изучение и диагностика  семей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94" name="Rectangle 46"/>
          <p:cNvSpPr>
            <a:spLocks noChangeArrowheads="1"/>
          </p:cNvSpPr>
          <p:nvPr/>
        </p:nvSpPr>
        <p:spPr bwMode="invGray">
          <a:xfrm>
            <a:off x="1691680" y="3933056"/>
            <a:ext cx="185261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Организация лектория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родителей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95" name="Rectangle 47"/>
          <p:cNvSpPr>
            <a:spLocks noChangeArrowheads="1"/>
          </p:cNvSpPr>
          <p:nvPr/>
        </p:nvSpPr>
        <p:spPr bwMode="invGray">
          <a:xfrm>
            <a:off x="179512" y="1772816"/>
            <a:ext cx="1674688" cy="2569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Совместная деятельность гимназии и родителей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4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4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4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4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4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4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Freeform 20"/>
          <p:cNvGrpSpPr>
            <a:grpSpLocks/>
          </p:cNvGrpSpPr>
          <p:nvPr/>
        </p:nvGrpSpPr>
        <p:grpSpPr bwMode="auto">
          <a:xfrm rot="36660388">
            <a:off x="2603500" y="3957638"/>
            <a:ext cx="2109788" cy="2925762"/>
            <a:chOff x="1789" y="-92"/>
            <a:chExt cx="1329" cy="1843"/>
          </a:xfrm>
        </p:grpSpPr>
        <p:pic>
          <p:nvPicPr>
            <p:cNvPr id="99363" name="Freeform 2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789" y="-92"/>
              <a:ext cx="1329" cy="1843"/>
            </a:xfrm>
            <a:prstGeom prst="rect">
              <a:avLst/>
            </a:prstGeom>
            <a:noFill/>
          </p:spPr>
        </p:pic>
        <p:sp>
          <p:nvSpPr>
            <p:cNvPr id="99364" name="Text Box 36"/>
            <p:cNvSpPr txBox="1">
              <a:spLocks noChangeArrowheads="1"/>
            </p:cNvSpPr>
            <p:nvPr/>
          </p:nvSpPr>
          <p:spPr bwMode="auto">
            <a:xfrm rot="9137727">
              <a:off x="1867" y="-12"/>
              <a:ext cx="824" cy="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/>
            </a:p>
          </p:txBody>
        </p:sp>
      </p:grpSp>
      <p:grpSp>
        <p:nvGrpSpPr>
          <p:cNvPr id="24" name="Freeform 20"/>
          <p:cNvGrpSpPr>
            <a:grpSpLocks/>
          </p:cNvGrpSpPr>
          <p:nvPr/>
        </p:nvGrpSpPr>
        <p:grpSpPr bwMode="auto">
          <a:xfrm rot="1693587">
            <a:off x="1763713" y="836613"/>
            <a:ext cx="3425825" cy="2462212"/>
            <a:chOff x="968" y="334"/>
            <a:chExt cx="2158" cy="1551"/>
          </a:xfrm>
        </p:grpSpPr>
        <p:pic>
          <p:nvPicPr>
            <p:cNvPr id="99366" name="Freeform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968" y="334"/>
              <a:ext cx="2158" cy="1551"/>
            </a:xfrm>
            <a:prstGeom prst="rect">
              <a:avLst/>
            </a:prstGeom>
            <a:noFill/>
          </p:spPr>
        </p:pic>
        <p:sp>
          <p:nvSpPr>
            <p:cNvPr id="99367" name="Text Box 39"/>
            <p:cNvSpPr txBox="1">
              <a:spLocks noChangeArrowheads="1"/>
            </p:cNvSpPr>
            <p:nvPr/>
          </p:nvSpPr>
          <p:spPr bwMode="auto">
            <a:xfrm rot="7158734">
              <a:off x="1400" y="112"/>
              <a:ext cx="899" cy="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 algn="l"/>
              <a:endParaRPr lang="ru-RU"/>
            </a:p>
          </p:txBody>
        </p:sp>
      </p:grpSp>
      <p:grpSp>
        <p:nvGrpSpPr>
          <p:cNvPr id="2" name="Freeform 20"/>
          <p:cNvGrpSpPr>
            <a:grpSpLocks/>
          </p:cNvGrpSpPr>
          <p:nvPr/>
        </p:nvGrpSpPr>
        <p:grpSpPr bwMode="auto">
          <a:xfrm rot="2337695">
            <a:off x="3492500" y="0"/>
            <a:ext cx="2109788" cy="2925763"/>
            <a:chOff x="1789" y="-92"/>
            <a:chExt cx="1329" cy="1843"/>
          </a:xfrm>
        </p:grpSpPr>
        <p:pic>
          <p:nvPicPr>
            <p:cNvPr id="99360" name="Freeform 2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789" y="-92"/>
              <a:ext cx="1329" cy="1843"/>
            </a:xfrm>
            <a:prstGeom prst="rect">
              <a:avLst/>
            </a:prstGeom>
            <a:noFill/>
          </p:spPr>
        </p:pic>
        <p:sp>
          <p:nvSpPr>
            <p:cNvPr id="99361" name="Text Box 33"/>
            <p:cNvSpPr txBox="1">
              <a:spLocks noChangeArrowheads="1"/>
            </p:cNvSpPr>
            <p:nvPr/>
          </p:nvSpPr>
          <p:spPr bwMode="auto">
            <a:xfrm rot="9137727">
              <a:off x="1867" y="-12"/>
              <a:ext cx="824" cy="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 algn="l"/>
              <a:endParaRPr lang="ru-RU"/>
            </a:p>
          </p:txBody>
        </p:sp>
      </p:grpSp>
      <p:grpSp>
        <p:nvGrpSpPr>
          <p:cNvPr id="99332" name="Group 18"/>
          <p:cNvGrpSpPr>
            <a:grpSpLocks/>
          </p:cNvGrpSpPr>
          <p:nvPr/>
        </p:nvGrpSpPr>
        <p:grpSpPr bwMode="auto">
          <a:xfrm>
            <a:off x="611560" y="983486"/>
            <a:ext cx="7668882" cy="5874514"/>
            <a:chOff x="685" y="779"/>
            <a:chExt cx="4197" cy="3241"/>
          </a:xfrm>
        </p:grpSpPr>
        <p:sp>
          <p:nvSpPr>
            <p:cNvPr id="8" name="Freeform 19"/>
            <p:cNvSpPr>
              <a:spLocks/>
            </p:cNvSpPr>
            <p:nvPr/>
          </p:nvSpPr>
          <p:spPr bwMode="gray">
            <a:xfrm rot="18988274">
              <a:off x="3681" y="1514"/>
              <a:ext cx="725" cy="2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grpSp>
          <p:nvGrpSpPr>
            <p:cNvPr id="9" name="Freeform 20"/>
            <p:cNvGrpSpPr>
              <a:grpSpLocks/>
            </p:cNvGrpSpPr>
            <p:nvPr/>
          </p:nvGrpSpPr>
          <p:grpSpPr bwMode="auto">
            <a:xfrm>
              <a:off x="685" y="2326"/>
              <a:ext cx="2038" cy="996"/>
              <a:chOff x="566928" y="3206496"/>
              <a:chExt cx="3724656" cy="1804416"/>
            </a:xfrm>
          </p:grpSpPr>
          <p:pic>
            <p:nvPicPr>
              <p:cNvPr id="99337" name="Freeform 20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566928" y="3206496"/>
                <a:ext cx="3724656" cy="1804416"/>
              </a:xfrm>
              <a:prstGeom prst="rect">
                <a:avLst/>
              </a:prstGeom>
              <a:noFill/>
            </p:spPr>
          </p:pic>
          <p:sp>
            <p:nvSpPr>
              <p:cNvPr id="99338" name="Text Box 10"/>
              <p:cNvSpPr txBox="1">
                <a:spLocks noChangeArrowheads="1"/>
              </p:cNvSpPr>
              <p:nvPr/>
            </p:nvSpPr>
            <p:spPr bwMode="auto">
              <a:xfrm rot="4587730">
                <a:off x="1924416" y="2391206"/>
                <a:ext cx="1313972" cy="3817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pPr algn="l"/>
                <a:endParaRPr lang="ru-RU"/>
              </a:p>
            </p:txBody>
          </p:sp>
        </p:grpSp>
        <p:grpSp>
          <p:nvGrpSpPr>
            <p:cNvPr id="10" name="Freeform 21"/>
            <p:cNvGrpSpPr>
              <a:grpSpLocks/>
            </p:cNvGrpSpPr>
            <p:nvPr/>
          </p:nvGrpSpPr>
          <p:grpSpPr bwMode="auto">
            <a:xfrm>
              <a:off x="2677" y="779"/>
              <a:ext cx="1661" cy="1551"/>
              <a:chOff x="4206240" y="402336"/>
              <a:chExt cx="3035808" cy="2810256"/>
            </a:xfrm>
          </p:grpSpPr>
          <p:pic>
            <p:nvPicPr>
              <p:cNvPr id="99340" name="Freeform 21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4206240" y="402336"/>
                <a:ext cx="3035808" cy="2810256"/>
              </a:xfrm>
              <a:prstGeom prst="rect">
                <a:avLst/>
              </a:prstGeom>
              <a:noFill/>
            </p:spPr>
          </p:pic>
          <p:sp>
            <p:nvSpPr>
              <p:cNvPr id="99341" name="Text Box 13"/>
              <p:cNvSpPr txBox="1">
                <a:spLocks noChangeArrowheads="1"/>
              </p:cNvSpPr>
              <p:nvPr/>
            </p:nvSpPr>
            <p:spPr bwMode="auto">
              <a:xfrm rot="13713528">
                <a:off x="4714659" y="-457856"/>
                <a:ext cx="1313972" cy="3818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l"/>
                <a:endParaRPr lang="ru-RU"/>
              </a:p>
            </p:txBody>
          </p:sp>
        </p:grpSp>
        <p:grpSp>
          <p:nvGrpSpPr>
            <p:cNvPr id="99342" name="Group 22"/>
            <p:cNvGrpSpPr>
              <a:grpSpLocks/>
            </p:cNvGrpSpPr>
            <p:nvPr/>
          </p:nvGrpSpPr>
          <p:grpSpPr bwMode="auto">
            <a:xfrm>
              <a:off x="729" y="1284"/>
              <a:ext cx="4153" cy="2736"/>
              <a:chOff x="232" y="918"/>
              <a:chExt cx="4961" cy="3270"/>
            </a:xfrm>
          </p:grpSpPr>
          <p:sp>
            <p:nvSpPr>
              <p:cNvPr id="19" name="Freeform 23"/>
              <p:cNvSpPr>
                <a:spLocks/>
              </p:cNvSpPr>
              <p:nvPr/>
            </p:nvSpPr>
            <p:spPr bwMode="gray">
              <a:xfrm rot="21118572">
                <a:off x="2843" y="1692"/>
                <a:ext cx="866" cy="2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grpSp>
            <p:nvGrpSpPr>
              <p:cNvPr id="20" name="Freeform 24"/>
              <p:cNvGrpSpPr>
                <a:grpSpLocks/>
              </p:cNvGrpSpPr>
              <p:nvPr/>
            </p:nvGrpSpPr>
            <p:grpSpPr bwMode="auto">
              <a:xfrm>
                <a:off x="232" y="1420"/>
                <a:ext cx="2439" cy="1166"/>
                <a:chOff x="646176" y="2078736"/>
                <a:chExt cx="3730752" cy="1767840"/>
              </a:xfrm>
            </p:grpSpPr>
            <p:pic>
              <p:nvPicPr>
                <p:cNvPr id="99347" name="Freeform 24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gray">
                <a:xfrm>
                  <a:off x="646176" y="2078736"/>
                  <a:ext cx="3730752" cy="1767840"/>
                </a:xfrm>
                <a:prstGeom prst="rect">
                  <a:avLst/>
                </a:prstGeom>
                <a:noFill/>
              </p:spPr>
            </p:pic>
            <p:sp>
              <p:nvSpPr>
                <p:cNvPr id="99348" name="Text Box 20"/>
                <p:cNvSpPr txBox="1">
                  <a:spLocks noChangeArrowheads="1"/>
                </p:cNvSpPr>
                <p:nvPr/>
              </p:nvSpPr>
              <p:spPr bwMode="auto">
                <a:xfrm rot="6170428">
                  <a:off x="1709581" y="1238565"/>
                  <a:ext cx="1313364" cy="38181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/>
                <a:lstStyle/>
                <a:p>
                  <a:pPr algn="l"/>
                  <a:endParaRPr lang="ru-RU"/>
                </a:p>
              </p:txBody>
            </p:sp>
          </p:grpSp>
          <p:grpSp>
            <p:nvGrpSpPr>
              <p:cNvPr id="21" name="Freeform 25"/>
              <p:cNvGrpSpPr>
                <a:grpSpLocks/>
              </p:cNvGrpSpPr>
              <p:nvPr/>
            </p:nvGrpSpPr>
            <p:grpSpPr bwMode="auto">
              <a:xfrm>
                <a:off x="2491" y="918"/>
                <a:ext cx="2702" cy="1483"/>
                <a:chOff x="4102608" y="1316736"/>
                <a:chExt cx="4133088" cy="2249424"/>
              </a:xfrm>
            </p:grpSpPr>
            <p:pic>
              <p:nvPicPr>
                <p:cNvPr id="99350" name="Freeform 25"/>
                <p:cNvPicPr>
                  <a:picLocks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gray">
                <a:xfrm>
                  <a:off x="4102608" y="1316736"/>
                  <a:ext cx="4133088" cy="2249424"/>
                </a:xfrm>
                <a:prstGeom prst="rect">
                  <a:avLst/>
                </a:prstGeom>
                <a:noFill/>
              </p:spPr>
            </p:pic>
            <p:sp>
              <p:nvSpPr>
                <p:cNvPr id="99351" name="Text Box 23"/>
                <p:cNvSpPr txBox="1">
                  <a:spLocks noChangeArrowheads="1"/>
                </p:cNvSpPr>
                <p:nvPr/>
              </p:nvSpPr>
              <p:spPr bwMode="auto">
                <a:xfrm rot="14922871">
                  <a:off x="5275308" y="-62210"/>
                  <a:ext cx="1313364" cy="441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pPr algn="l"/>
                  <a:endParaRPr lang="ru-RU"/>
                </a:p>
              </p:txBody>
            </p:sp>
          </p:grpSp>
        </p:grpSp>
        <p:grpSp>
          <p:nvGrpSpPr>
            <p:cNvPr id="99352" name="Group 26"/>
            <p:cNvGrpSpPr>
              <a:grpSpLocks/>
            </p:cNvGrpSpPr>
            <p:nvPr/>
          </p:nvGrpSpPr>
          <p:grpSpPr bwMode="auto">
            <a:xfrm>
              <a:off x="2293" y="1818"/>
              <a:ext cx="1159" cy="1010"/>
              <a:chOff x="1519" y="1759"/>
              <a:chExt cx="2307" cy="2012"/>
            </a:xfrm>
          </p:grpSpPr>
          <p:sp>
            <p:nvSpPr>
              <p:cNvPr id="99353" name="Oval 27"/>
              <p:cNvSpPr>
                <a:spLocks noChangeArrowheads="1"/>
              </p:cNvSpPr>
              <p:nvPr/>
            </p:nvSpPr>
            <p:spPr bwMode="gray">
              <a:xfrm>
                <a:off x="1519" y="1759"/>
                <a:ext cx="2307" cy="2012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922929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99354" name="Freeform 28"/>
              <p:cNvSpPr>
                <a:spLocks/>
              </p:cNvSpPr>
              <p:nvPr/>
            </p:nvSpPr>
            <p:spPr bwMode="gray">
              <a:xfrm>
                <a:off x="2100" y="1759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sp>
          <p:nvSpPr>
            <p:cNvPr id="13" name="Text Box 29"/>
            <p:cNvSpPr txBox="1">
              <a:spLocks noChangeArrowheads="1"/>
            </p:cNvSpPr>
            <p:nvPr/>
          </p:nvSpPr>
          <p:spPr bwMode="gray">
            <a:xfrm>
              <a:off x="2280" y="2090"/>
              <a:ext cx="1132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принципы</a:t>
              </a:r>
              <a:endPara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 rot="1184168">
              <a:off x="1798" y="2168"/>
              <a:ext cx="101" cy="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2000" b="1">
                <a:solidFill>
                  <a:srgbClr val="000066"/>
                </a:solidFill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 rot="2920622">
              <a:off x="3580" y="2371"/>
              <a:ext cx="140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endParaRPr lang="en-US" sz="2000" b="1">
                <a:solidFill>
                  <a:srgbClr val="000066"/>
                </a:solidFill>
              </a:endParaRPr>
            </a:p>
            <a:p>
              <a:pPr algn="l" eaLnBrk="0" hangingPunct="0"/>
              <a:r>
                <a:rPr lang="ru-RU" sz="2000" b="1">
                  <a:solidFill>
                    <a:srgbClr val="00002E"/>
                  </a:solidFill>
                </a:rPr>
                <a:t> </a:t>
              </a:r>
              <a:endParaRPr lang="en-US" sz="2000" b="1">
                <a:solidFill>
                  <a:srgbClr val="00002E"/>
                </a:solidFill>
              </a:endParaRPr>
            </a:p>
          </p:txBody>
        </p:sp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 rot="1425305">
              <a:off x="4320" y="2161"/>
              <a:ext cx="101" cy="1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ru-RU" sz="1600" b="1">
                <a:solidFill>
                  <a:srgbClr val="00002E"/>
                </a:solidFill>
              </a:endParaRPr>
            </a:p>
          </p:txBody>
        </p:sp>
      </p:grp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0"/>
            <a:ext cx="8507412" cy="908050"/>
          </a:xfrm>
        </p:spPr>
        <p:txBody>
          <a:bodyPr/>
          <a:lstStyle/>
          <a:p>
            <a:r>
              <a:rPr lang="ru-RU" sz="3200" dirty="0">
                <a:latin typeface="Comic Sans MS" pitchFamily="66" charset="0"/>
              </a:rPr>
              <a:t>Принципы общения</a:t>
            </a:r>
            <a:r>
              <a:rPr lang="ru-RU" sz="2800" dirty="0">
                <a:latin typeface="Comic Sans MS" pitchFamily="66" charset="0"/>
              </a:rPr>
              <a:t> 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               </a:t>
            </a:r>
            <a:r>
              <a:rPr lang="ru-RU" sz="3200" dirty="0">
                <a:latin typeface="Comic Sans MS" pitchFamily="66" charset="0"/>
              </a:rPr>
              <a:t>с детьми «группы риска»</a:t>
            </a:r>
          </a:p>
        </p:txBody>
      </p:sp>
      <p:sp>
        <p:nvSpPr>
          <p:cNvPr id="99368" name="Rectangle 40"/>
          <p:cNvSpPr>
            <a:spLocks noChangeArrowheads="1"/>
          </p:cNvSpPr>
          <p:nvPr/>
        </p:nvSpPr>
        <p:spPr bwMode="auto">
          <a:xfrm rot="6215398">
            <a:off x="4217751" y="5198675"/>
            <a:ext cx="235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коллективной </a:t>
            </a:r>
          </a:p>
          <a:p>
            <a:pPr algn="l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99369" name="Text Box 41"/>
          <p:cNvSpPr txBox="1">
            <a:spLocks noChangeArrowheads="1"/>
          </p:cNvSpPr>
          <p:nvPr/>
        </p:nvSpPr>
        <p:spPr bwMode="auto">
          <a:xfrm rot="-4628831">
            <a:off x="3420270" y="1363811"/>
            <a:ext cx="14144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диалога 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70" name="Text Box 42"/>
          <p:cNvSpPr txBox="1">
            <a:spLocks noChangeArrowheads="1"/>
          </p:cNvSpPr>
          <p:nvPr/>
        </p:nvSpPr>
        <p:spPr bwMode="auto">
          <a:xfrm rot="-1900033">
            <a:off x="4572000" y="1524943"/>
            <a:ext cx="2133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согласования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73" name="Text Box 45"/>
          <p:cNvSpPr txBox="1">
            <a:spLocks noChangeArrowheads="1"/>
          </p:cNvSpPr>
          <p:nvPr/>
        </p:nvSpPr>
        <p:spPr bwMode="auto">
          <a:xfrm rot="-1380532">
            <a:off x="5302560" y="2059968"/>
            <a:ext cx="274196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разумной требовательности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75" name="Rectangle 47"/>
          <p:cNvSpPr>
            <a:spLocks noChangeArrowheads="1"/>
          </p:cNvSpPr>
          <p:nvPr/>
        </p:nvSpPr>
        <p:spPr bwMode="invGray">
          <a:xfrm rot="-843695">
            <a:off x="1087438" y="4442252"/>
            <a:ext cx="25923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педагогической</a:t>
            </a:r>
          </a:p>
          <a:p>
            <a:pPr eaLnBrk="0" hangingPunct="0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поддержки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76" name="Rectangle 48"/>
          <p:cNvSpPr>
            <a:spLocks noChangeArrowheads="1"/>
          </p:cNvSpPr>
          <p:nvPr/>
        </p:nvSpPr>
        <p:spPr bwMode="invGray">
          <a:xfrm rot="-2773580">
            <a:off x="2573037" y="5315377"/>
            <a:ext cx="262950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связи  с реальной</a:t>
            </a:r>
          </a:p>
          <a:p>
            <a:pPr eaLnBrk="0" hangingPunct="0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жизнью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77" name="Rectangle 49"/>
          <p:cNvSpPr>
            <a:spLocks noChangeArrowheads="1"/>
          </p:cNvSpPr>
          <p:nvPr/>
        </p:nvSpPr>
        <p:spPr bwMode="invGray">
          <a:xfrm rot="2961338">
            <a:off x="1609725" y="1633448"/>
            <a:ext cx="28797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уважения </a:t>
            </a:r>
          </a:p>
          <a:p>
            <a:r>
              <a:rPr lang="ru-RU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индивидуальности</a:t>
            </a: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79" name="Text Box 51"/>
          <p:cNvSpPr txBox="1">
            <a:spLocks noChangeArrowheads="1"/>
          </p:cNvSpPr>
          <p:nvPr/>
        </p:nvSpPr>
        <p:spPr bwMode="auto">
          <a:xfrm rot="779468">
            <a:off x="1042988" y="3003977"/>
            <a:ext cx="22431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ru-RU" sz="1600" dirty="0"/>
              <a:t>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возрастного </a:t>
            </a:r>
          </a:p>
          <a:p>
            <a:pPr algn="r" eaLnBrk="0" hangingPunct="0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подхода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80" name="Text Box 52"/>
          <p:cNvSpPr txBox="1">
            <a:spLocks noChangeArrowheads="1"/>
          </p:cNvSpPr>
          <p:nvPr/>
        </p:nvSpPr>
        <p:spPr bwMode="auto">
          <a:xfrm rot="2748505">
            <a:off x="5441837" y="4191513"/>
            <a:ext cx="28797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стимулирования </a:t>
            </a:r>
          </a:p>
          <a:p>
            <a:pPr algn="l" eaLnBrk="0" hangingPunct="0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самовоспитания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9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9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9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>
                <a:solidFill>
                  <a:schemeClr val="tx2"/>
                </a:solidFill>
                <a:latin typeface="Comic Sans MS" pitchFamily="66" charset="0"/>
              </a:rPr>
              <a:t>Спасибо </a:t>
            </a:r>
          </a:p>
          <a:p>
            <a:pPr algn="ctr">
              <a:buFontTx/>
              <a:buNone/>
            </a:pPr>
            <a:r>
              <a:rPr lang="ru-RU" sz="4000" b="1" dirty="0">
                <a:solidFill>
                  <a:schemeClr val="tx2"/>
                </a:solidFill>
                <a:latin typeface="Comic Sans MS" pitchFamily="66" charset="0"/>
              </a:rPr>
              <a:t>за внимание!</a:t>
            </a:r>
          </a:p>
        </p:txBody>
      </p:sp>
      <p:pic>
        <p:nvPicPr>
          <p:cNvPr id="114695" name="Picture 7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429000"/>
            <a:ext cx="2592388" cy="2413000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Используемые ресурсы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С. Семёнов «Методика работы социального педагога»,  Москва,  «Школа пресс», 2003 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Л. Я.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Олиференко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Т. И. Шульга и др. «В помощь соц.педагогам образовательного  учреждения», Москва, 2003 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Т. 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Шишковец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«Справочник социального педагога», Москва, 2005 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Потапкин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«Формы и методы предупреждения педагогической запущенности и  правонарушений подростков», Москва, 2000 г.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М. 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Галагузова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«Социальная педагогика», Москва,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2000 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Р. В.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Овчарова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«Справочная книга социального педагога», Москва, «Сфера», 2002 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Методический журнал «Работа социального педагога в школе и микрорайоне», №№ 1, 2, 3,    2009 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Шаблон презентации.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http://docer.wps.cn/threadview/wdid-9942.htm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Используемые ресурсы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323850" y="1484313"/>
            <a:ext cx="8496300" cy="5184775"/>
            <a:chOff x="720" y="1392"/>
            <a:chExt cx="4058" cy="480"/>
          </a:xfrm>
        </p:grpSpPr>
        <p:sp>
          <p:nvSpPr>
            <p:cNvPr id="110595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0596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10597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598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059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7451725" cy="927100"/>
          </a:xfrm>
        </p:spPr>
        <p:txBody>
          <a:bodyPr/>
          <a:lstStyle/>
          <a:p>
            <a:pPr algn="ctr"/>
            <a:r>
              <a:rPr lang="ru-RU" sz="4000" dirty="0"/>
              <a:t> </a:t>
            </a:r>
            <a:r>
              <a:rPr lang="ru-RU" sz="4000" dirty="0">
                <a:latin typeface="Comic Sans MS" pitchFamily="66" charset="0"/>
              </a:rPr>
              <a:t>Цель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200" dirty="0">
                <a:latin typeface="Comic Sans MS" pitchFamily="66" charset="0"/>
              </a:rPr>
              <a:t>социально-педагогической деятельности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7543" y="1773238"/>
            <a:ext cx="8136707" cy="4679950"/>
          </a:xfrm>
        </p:spPr>
        <p:txBody>
          <a:bodyPr/>
          <a:lstStyle/>
          <a:p>
            <a:pPr marL="0" indent="0" algn="dist">
              <a:lnSpc>
                <a:spcPct val="90000"/>
              </a:lnSpc>
              <a:buFontTx/>
              <a:buNone/>
            </a:pPr>
            <a:r>
              <a:rPr lang="ru-RU" sz="3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реализации   прав ребёнка в  учебном заведении</a:t>
            </a:r>
            <a:r>
              <a:rPr lang="ru-RU" sz="3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т.е. условий для развития  </a:t>
            </a:r>
          </a:p>
          <a:p>
            <a:pPr marL="0" indent="0" algn="dist">
              <a:lnSpc>
                <a:spcPct val="90000"/>
              </a:lnSpc>
              <a:buFontTx/>
              <a:buNone/>
            </a:pPr>
            <a:r>
              <a:rPr lang="ru-RU" sz="3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нравственной, толерантной,  </a:t>
            </a:r>
          </a:p>
          <a:p>
            <a:pPr marL="0" indent="0" algn="dist">
              <a:lnSpc>
                <a:spcPct val="90000"/>
              </a:lnSpc>
              <a:buFontTx/>
              <a:buNone/>
            </a:pPr>
            <a:r>
              <a:rPr lang="ru-RU" sz="3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физически   здоровой  </a:t>
            </a:r>
          </a:p>
          <a:p>
            <a:pPr marL="0" indent="0" algn="dist">
              <a:lnSpc>
                <a:spcPct val="90000"/>
              </a:lnSpc>
              <a:buFontTx/>
              <a:buNone/>
            </a:pPr>
            <a:r>
              <a:rPr lang="ru-RU" sz="3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социально активной личности, способной к      творчеству, самоопределению и </a:t>
            </a:r>
          </a:p>
          <a:p>
            <a:pPr marL="0" indent="0" algn="dist">
              <a:lnSpc>
                <a:spcPct val="90000"/>
              </a:lnSpc>
              <a:buFontTx/>
              <a:buNone/>
            </a:pPr>
            <a:r>
              <a:rPr lang="ru-RU" sz="3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самосовершенствованию.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601" name="Picture 9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88913"/>
            <a:ext cx="1404938" cy="1306512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Задачи:</a:t>
            </a:r>
          </a:p>
        </p:txBody>
      </p:sp>
      <p:pic>
        <p:nvPicPr>
          <p:cNvPr id="111619" name="Picture 3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88913"/>
            <a:ext cx="1404938" cy="1306512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11620" name="AutoShap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7294562" cy="1439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99FFCC"/>
              </a:gs>
            </a:gsLst>
            <a:lin ang="2700000" scaled="1"/>
          </a:gradFill>
          <a:ln w="38100">
            <a:solidFill>
              <a:srgbClr val="FF9900"/>
            </a:solidFill>
            <a:prstDash val="dash"/>
            <a:round/>
          </a:ln>
        </p:spPr>
        <p:txBody>
          <a:bodyPr/>
          <a:lstStyle/>
          <a:p>
            <a:pPr algn="dist"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Изучение психолого-педагогических особенностей личности, условий    жизни обучающихся, выявление их интересов и потребностей, трудностей и проблем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467544" y="2708275"/>
            <a:ext cx="7920880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400" b="1" dirty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Выявление причин возникновения у учащихся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- проблем в обучении,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- проблем в поведении,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- правонарушений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принятия мер по их устранению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latin typeface="Verdana" pitchFamily="34" charset="0"/>
            </a:endParaRP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1547813" y="4941888"/>
            <a:ext cx="7200900" cy="16554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DF58D"/>
              </a:gs>
              <a:gs pos="100000">
                <a:srgbClr val="00FFFF"/>
              </a:gs>
            </a:gsLst>
            <a:lin ang="2700000" scaled="1"/>
          </a:gradFill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 sz="2400" b="1" dirty="0"/>
          </a:p>
          <a:p>
            <a:pPr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Оказание помощи и поддержки учащимся </a:t>
            </a:r>
          </a:p>
          <a:p>
            <a:pPr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их семьям, относящимся </a:t>
            </a:r>
          </a:p>
          <a:p>
            <a:pPr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различным категориям </a:t>
            </a:r>
          </a:p>
          <a:p>
            <a:pPr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социальной незащищённости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2843213" y="2132043"/>
            <a:ext cx="3097212" cy="2031686"/>
            <a:chOff x="1997" y="1239"/>
            <a:chExt cx="1889" cy="1055"/>
          </a:xfrm>
        </p:grpSpPr>
        <p:grpSp>
          <p:nvGrpSpPr>
            <p:cNvPr id="93189" name="Group 5"/>
            <p:cNvGrpSpPr>
              <a:grpSpLocks/>
            </p:cNvGrpSpPr>
            <p:nvPr/>
          </p:nvGrpSpPr>
          <p:grpSpPr bwMode="auto">
            <a:xfrm>
              <a:off x="1997" y="1239"/>
              <a:ext cx="1889" cy="1055"/>
              <a:chOff x="1973" y="859"/>
              <a:chExt cx="1926" cy="1075"/>
            </a:xfrm>
          </p:grpSpPr>
          <p:sp>
            <p:nvSpPr>
              <p:cNvPr id="93190" name="Oval 6"/>
              <p:cNvSpPr>
                <a:spLocks noChangeArrowheads="1"/>
              </p:cNvSpPr>
              <p:nvPr/>
            </p:nvSpPr>
            <p:spPr bwMode="gray">
              <a:xfrm>
                <a:off x="1994" y="859"/>
                <a:ext cx="1905" cy="102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1" name="Oval 7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3192" name="Oval 8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193" name="Oval 9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195" name="Oval 11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pic>
        <p:nvPicPr>
          <p:cNvPr id="93196" name="Picture 1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88913"/>
            <a:ext cx="1404938" cy="1306512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93197" name="Rectangle 13"/>
          <p:cNvSpPr>
            <a:spLocks noChangeArrowheads="1"/>
          </p:cNvSpPr>
          <p:nvPr/>
        </p:nvSpPr>
        <p:spPr bwMode="invGray">
          <a:xfrm>
            <a:off x="2987675" y="2636912"/>
            <a:ext cx="2880469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omic Sans MS" pitchFamily="66" charset="0"/>
              </a:rPr>
              <a:t>Социальный </a:t>
            </a:r>
          </a:p>
          <a:p>
            <a:r>
              <a:rPr lang="ru-RU" sz="3200" b="1" dirty="0">
                <a:solidFill>
                  <a:srgbClr val="000000"/>
                </a:solidFill>
                <a:latin typeface="Comic Sans MS" pitchFamily="66" charset="0"/>
              </a:rPr>
              <a:t>педагог</a:t>
            </a:r>
            <a:endParaRPr lang="en-US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>
            <a:off x="539552" y="333375"/>
            <a:ext cx="2952328" cy="13674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00FFFF"/>
              </a:gs>
              <a:gs pos="100000">
                <a:srgbClr val="FFFF99"/>
              </a:gs>
            </a:gsLst>
            <a:lin ang="2700000" scaled="1"/>
          </a:gradFill>
          <a:ln w="38100">
            <a:pattFill prst="pct9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>
              <a:latin typeface="Verdana" pitchFamily="34" charset="0"/>
            </a:endParaRP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467544" y="404813"/>
            <a:ext cx="280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rPr>
              <a:t>Учащиеся из неблагополучных </a:t>
            </a:r>
          </a:p>
          <a:p>
            <a:pPr eaLnBrk="0" hangingPunct="0"/>
            <a:r>
              <a:rPr lang="ru-RU" sz="2400" b="1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  <a:endParaRPr lang="en-US" sz="2400" b="1" dirty="0">
              <a:solidFill>
                <a:srgbClr val="001D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>
            <a:off x="250825" y="2133600"/>
            <a:ext cx="2233613" cy="18748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00FFFF"/>
              </a:gs>
              <a:gs pos="100000">
                <a:srgbClr val="FFFF99"/>
              </a:gs>
            </a:gsLst>
            <a:lin ang="5400000" scaled="1"/>
          </a:gradFill>
          <a:ln w="38100">
            <a:pattFill prst="pct9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1D3A"/>
                </a:solidFill>
              </a:rPr>
              <a:t> </a:t>
            </a:r>
            <a:endParaRPr lang="ru-RU">
              <a:solidFill>
                <a:srgbClr val="001D3A"/>
              </a:solidFill>
            </a:endParaRPr>
          </a:p>
        </p:txBody>
      </p:sp>
      <p:sp>
        <p:nvSpPr>
          <p:cNvPr id="93201" name="AutoShape 17"/>
          <p:cNvSpPr>
            <a:spLocks noChangeArrowheads="1"/>
          </p:cNvSpPr>
          <p:nvPr/>
        </p:nvSpPr>
        <p:spPr bwMode="auto">
          <a:xfrm>
            <a:off x="395536" y="4509120"/>
            <a:ext cx="3077766" cy="1730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00FFFF"/>
              </a:gs>
              <a:gs pos="100000">
                <a:srgbClr val="FFFF99"/>
              </a:gs>
            </a:gsLst>
            <a:lin ang="18900000" scaled="1"/>
          </a:gradFill>
          <a:ln w="38100">
            <a:pattFill prst="pct9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1D3A"/>
                </a:solidFill>
              </a:rPr>
              <a:t> </a:t>
            </a:r>
            <a:endParaRPr lang="ru-RU">
              <a:solidFill>
                <a:srgbClr val="001D3A"/>
              </a:solidFill>
            </a:endParaRPr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>
            <a:off x="5076825" y="4581525"/>
            <a:ext cx="2232025" cy="1655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00FFFF"/>
              </a:gs>
              <a:gs pos="100000">
                <a:srgbClr val="FFFF99"/>
              </a:gs>
            </a:gsLst>
            <a:lin ang="2700000" scaled="1"/>
          </a:gradFill>
          <a:ln w="38100">
            <a:pattFill prst="pct9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1D3A"/>
                </a:solidFill>
              </a:rPr>
              <a:t> </a:t>
            </a:r>
            <a:endParaRPr lang="ru-RU">
              <a:solidFill>
                <a:srgbClr val="001D3A"/>
              </a:solidFill>
            </a:endParaRPr>
          </a:p>
        </p:txBody>
      </p:sp>
      <p:sp>
        <p:nvSpPr>
          <p:cNvPr id="93203" name="AutoShape 19"/>
          <p:cNvSpPr>
            <a:spLocks noChangeArrowheads="1"/>
          </p:cNvSpPr>
          <p:nvPr/>
        </p:nvSpPr>
        <p:spPr bwMode="auto">
          <a:xfrm>
            <a:off x="6588125" y="2276475"/>
            <a:ext cx="2232025" cy="194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00FFFF"/>
              </a:gs>
              <a:gs pos="100000">
                <a:srgbClr val="FFFF99"/>
              </a:gs>
            </a:gsLst>
            <a:lin ang="5400000" scaled="1"/>
          </a:gradFill>
          <a:ln w="38100">
            <a:pattFill prst="pct9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1D3A"/>
                </a:solidFill>
              </a:rPr>
              <a:t> </a:t>
            </a:r>
            <a:endParaRPr lang="ru-RU">
              <a:solidFill>
                <a:srgbClr val="001D3A"/>
              </a:solidFill>
            </a:endParaRPr>
          </a:p>
        </p:txBody>
      </p:sp>
      <p:sp>
        <p:nvSpPr>
          <p:cNvPr id="93204" name="AutoShape 20"/>
          <p:cNvSpPr>
            <a:spLocks noChangeArrowheads="1"/>
          </p:cNvSpPr>
          <p:nvPr/>
        </p:nvSpPr>
        <p:spPr bwMode="auto">
          <a:xfrm>
            <a:off x="4932363" y="188913"/>
            <a:ext cx="2303462" cy="15118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00FFFF"/>
              </a:gs>
              <a:gs pos="100000">
                <a:srgbClr val="FFFF99"/>
              </a:gs>
            </a:gsLst>
            <a:lin ang="18900000" scaled="1"/>
          </a:gradFill>
          <a:ln w="38100">
            <a:pattFill prst="pct9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1D3A"/>
                </a:solidFill>
              </a:rPr>
              <a:t> </a:t>
            </a:r>
            <a:endParaRPr lang="ru-RU">
              <a:solidFill>
                <a:srgbClr val="001D3A"/>
              </a:solidFill>
            </a:endParaRP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323850" y="2492375"/>
            <a:ext cx="21605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rPr>
              <a:t>Учащиеся, находящиеся под опекой</a:t>
            </a:r>
            <a:endParaRPr lang="en-US" sz="2400" b="1" dirty="0">
              <a:solidFill>
                <a:srgbClr val="001D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467545" y="4221089"/>
            <a:ext cx="302433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1D3A"/>
                </a:solidFill>
                <a:latin typeface="Verdana" pitchFamily="34" charset="0"/>
              </a:rPr>
              <a:t> </a:t>
            </a:r>
          </a:p>
          <a:p>
            <a:pPr eaLnBrk="0" hangingPunct="0"/>
            <a:r>
              <a:rPr lang="ru-RU" sz="2400" b="1" dirty="0" smtClean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rPr>
              <a:t>Учащиеся с ограниченными физическими возможностями</a:t>
            </a:r>
            <a:endParaRPr lang="en-US" sz="2400" b="1" dirty="0">
              <a:solidFill>
                <a:srgbClr val="001D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5076825" y="4652963"/>
            <a:ext cx="215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ru-RU" b="1" dirty="0">
              <a:solidFill>
                <a:srgbClr val="001D3A"/>
              </a:solidFill>
              <a:latin typeface="Georgia" pitchFamily="18" charset="0"/>
            </a:endParaRPr>
          </a:p>
          <a:p>
            <a:pPr eaLnBrk="0" hangingPunct="0"/>
            <a:r>
              <a:rPr lang="ru-RU" sz="2400" b="1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rPr>
              <a:t>Учащиеся из многодетных  семей</a:t>
            </a:r>
            <a:endParaRPr lang="en-US" sz="2400" b="1" dirty="0">
              <a:solidFill>
                <a:srgbClr val="001D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5003800" y="333375"/>
            <a:ext cx="21605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rgbClr val="001D3A"/>
                </a:solidFill>
                <a:latin typeface="Verdana" pitchFamily="34" charset="0"/>
              </a:rPr>
              <a:t> </a:t>
            </a:r>
            <a:r>
              <a:rPr lang="ru-RU" sz="2400" b="1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rPr>
              <a:t>Учащиеся с </a:t>
            </a:r>
            <a:r>
              <a:rPr lang="ru-RU" sz="2400" b="1" dirty="0" err="1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2400" b="1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rPr>
              <a:t> поведением</a:t>
            </a:r>
            <a:endParaRPr lang="en-US" sz="2400" dirty="0">
              <a:solidFill>
                <a:srgbClr val="001D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6659563" y="2565400"/>
            <a:ext cx="2089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rgbClr val="001D3A"/>
                </a:solidFill>
                <a:latin typeface="Verdana" pitchFamily="34" charset="0"/>
              </a:rPr>
              <a:t> </a:t>
            </a:r>
            <a:r>
              <a:rPr lang="ru-RU" sz="2400" b="1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rPr>
              <a:t>Учащиеся из   социально уязвимых семей</a:t>
            </a:r>
            <a:endParaRPr lang="en-US" sz="2400" b="1" dirty="0">
              <a:solidFill>
                <a:srgbClr val="001D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10" name="Freeform 26"/>
          <p:cNvSpPr>
            <a:spLocks/>
          </p:cNvSpPr>
          <p:nvPr/>
        </p:nvSpPr>
        <p:spPr bwMode="gray">
          <a:xfrm>
            <a:off x="3492500" y="4365625"/>
            <a:ext cx="574675" cy="9525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11" name="Freeform 27"/>
          <p:cNvSpPr>
            <a:spLocks/>
          </p:cNvSpPr>
          <p:nvPr/>
        </p:nvSpPr>
        <p:spPr bwMode="gray">
          <a:xfrm>
            <a:off x="2411413" y="3357563"/>
            <a:ext cx="431800" cy="10255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12" name="Freeform 28"/>
          <p:cNvSpPr>
            <a:spLocks/>
          </p:cNvSpPr>
          <p:nvPr/>
        </p:nvSpPr>
        <p:spPr bwMode="gray">
          <a:xfrm rot="11048561">
            <a:off x="4356100" y="1196975"/>
            <a:ext cx="542925" cy="9953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13" name="Freeform 29"/>
          <p:cNvSpPr>
            <a:spLocks/>
          </p:cNvSpPr>
          <p:nvPr/>
        </p:nvSpPr>
        <p:spPr bwMode="gray">
          <a:xfrm flipH="1">
            <a:off x="4356100" y="4365625"/>
            <a:ext cx="503238" cy="10080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14" name="Freeform 30"/>
          <p:cNvSpPr>
            <a:spLocks/>
          </p:cNvSpPr>
          <p:nvPr/>
        </p:nvSpPr>
        <p:spPr bwMode="gray">
          <a:xfrm rot="12076244">
            <a:off x="5940425" y="2924175"/>
            <a:ext cx="542925" cy="9953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15" name="Freeform 31"/>
          <p:cNvSpPr>
            <a:spLocks/>
          </p:cNvSpPr>
          <p:nvPr/>
        </p:nvSpPr>
        <p:spPr bwMode="gray">
          <a:xfrm rot="10800000" flipH="1">
            <a:off x="3635375" y="1196975"/>
            <a:ext cx="503238" cy="10080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algn="ctr"/>
            <a:r>
              <a:rPr lang="ru-RU" sz="3600" dirty="0">
                <a:latin typeface="Comic Sans MS" pitchFamily="66" charset="0"/>
              </a:rPr>
              <a:t>Структура социально-педагогической деятельности</a:t>
            </a: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>
            <p:ph idx="1"/>
          </p:nvPr>
        </p:nvGraphicFramePr>
        <p:xfrm>
          <a:off x="0" y="692150"/>
          <a:ext cx="9144000" cy="6165850"/>
        </p:xfrm>
        <a:graphic>
          <a:graphicData uri="http://schemas.openxmlformats.org/presentationml/2006/ole">
            <p:oleObj spid="_x0000_s112643" name="Документ" r:id="rId3" imgW="9959717" imgH="673442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0"/>
            <a:ext cx="4752975" cy="620713"/>
          </a:xfrm>
        </p:spPr>
        <p:txBody>
          <a:bodyPr/>
          <a:lstStyle/>
          <a:p>
            <a:pPr algn="ctr"/>
            <a:r>
              <a:rPr lang="ru-RU" sz="4000" dirty="0">
                <a:latin typeface="Comic Sans MS" pitchFamily="66" charset="0"/>
              </a:rPr>
              <a:t>Факторы риска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gray">
          <a:xfrm rot="5400000">
            <a:off x="-1152638" y="2384885"/>
            <a:ext cx="5472609" cy="266429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gray">
          <a:xfrm>
            <a:off x="251520" y="1772816"/>
            <a:ext cx="2520255" cy="5324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низкая самооценка;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застенчивость;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плохая успеваемость;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нарушение   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дисциплины;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положительные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установки по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отношению к   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психотропным 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веществам</a:t>
            </a:r>
          </a:p>
          <a:p>
            <a:pPr eaLnBrk="0" hangingPunct="0"/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1400" b="1" dirty="0">
              <a:solidFill>
                <a:srgbClr val="003300"/>
              </a:solidFill>
            </a:endParaRPr>
          </a:p>
          <a:p>
            <a:pPr eaLnBrk="0" hangingPunct="0"/>
            <a:endParaRPr lang="en-US" sz="1400" b="1" dirty="0">
              <a:solidFill>
                <a:srgbClr val="003300"/>
              </a:solidFill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gray">
          <a:xfrm rot="5400000">
            <a:off x="1979711" y="2348879"/>
            <a:ext cx="5400600" cy="280831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gray">
          <a:xfrm>
            <a:off x="3203848" y="1988840"/>
            <a:ext cx="2952328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конфликты в семье;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безнадзорность;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родители, </a:t>
            </a:r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употребляющие                         алкоголь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физическое и         </a:t>
            </a:r>
          </a:p>
          <a:p>
            <a:pPr eaLnBrk="0" hangingPunct="0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психологическое                 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насилие в семье;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отсутствие             </a:t>
            </a:r>
          </a:p>
          <a:p>
            <a:pPr eaLnBrk="0" hangingPunct="0"/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дисциплины</a:t>
            </a:r>
          </a:p>
          <a:p>
            <a:pPr eaLnBrk="0" hangingPunct="0">
              <a:buFontTx/>
              <a:buChar char="•"/>
            </a:pP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gray">
          <a:xfrm rot="5400000">
            <a:off x="5017889" y="2479057"/>
            <a:ext cx="5328592" cy="247595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gray">
          <a:xfrm>
            <a:off x="6372200" y="1772816"/>
            <a:ext cx="2386707" cy="40318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плохая   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успеваемость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buFontTx/>
              <a:buChar char="•"/>
            </a:pP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низкий 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моральный 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уровень 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учеников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конфликты с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педагогами</a:t>
            </a:r>
          </a:p>
          <a:p>
            <a:pPr eaLnBrk="0" hangingPunct="0">
              <a:buFontTx/>
              <a:buChar char="•"/>
            </a:pPr>
            <a:endParaRPr lang="en-US" sz="1600" b="1" dirty="0">
              <a:solidFill>
                <a:srgbClr val="1C1C1C"/>
              </a:solidFill>
            </a:endParaRPr>
          </a:p>
        </p:txBody>
      </p:sp>
      <p:pic>
        <p:nvPicPr>
          <p:cNvPr id="70665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2656"/>
            <a:ext cx="2592288" cy="1152128"/>
          </a:xfrm>
          <a:prstGeom prst="rect">
            <a:avLst/>
          </a:prstGeom>
          <a:noFill/>
        </p:spPr>
      </p:pic>
      <p:pic>
        <p:nvPicPr>
          <p:cNvPr id="70666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664296" cy="1440160"/>
          </a:xfrm>
          <a:prstGeom prst="rect">
            <a:avLst/>
          </a:prstGeom>
          <a:noFill/>
        </p:spPr>
      </p:pic>
      <p:pic>
        <p:nvPicPr>
          <p:cNvPr id="70667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48680"/>
            <a:ext cx="2808312" cy="1296144"/>
          </a:xfrm>
          <a:prstGeom prst="rect">
            <a:avLst/>
          </a:prstGeom>
          <a:noFill/>
        </p:spPr>
      </p:pic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67544" y="620688"/>
            <a:ext cx="2232248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732240" y="692696"/>
            <a:ext cx="1799779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>
                <a:solidFill>
                  <a:srgbClr val="D13F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Школьные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779912" y="980728"/>
            <a:ext cx="18002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solidFill>
                  <a:srgbClr val="D13F11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Семейные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71" name="Picture 15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0808"/>
            <a:ext cx="288925" cy="254000"/>
          </a:xfrm>
          <a:prstGeom prst="rect">
            <a:avLst/>
          </a:prstGeom>
          <a:noFill/>
        </p:spPr>
      </p:pic>
      <p:pic>
        <p:nvPicPr>
          <p:cNvPr id="70672" name="Picture 16" descr="O_chevron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484784"/>
            <a:ext cx="287338" cy="252413"/>
          </a:xfrm>
          <a:prstGeom prst="rect">
            <a:avLst/>
          </a:prstGeom>
          <a:noFill/>
        </p:spPr>
      </p:pic>
      <p:pic>
        <p:nvPicPr>
          <p:cNvPr id="70673" name="Picture 17" descr="O_chevron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340768"/>
            <a:ext cx="287338" cy="252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0"/>
            <a:ext cx="4752975" cy="620713"/>
          </a:xfrm>
        </p:spPr>
        <p:txBody>
          <a:bodyPr/>
          <a:lstStyle/>
          <a:p>
            <a:pPr algn="ctr"/>
            <a:r>
              <a:rPr lang="ru-RU" sz="4000" dirty="0">
                <a:latin typeface="Comic Sans MS" pitchFamily="66" charset="0"/>
              </a:rPr>
              <a:t>Факторы риска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70675" name="AutoShape 19"/>
          <p:cNvSpPr>
            <a:spLocks noChangeArrowheads="1"/>
          </p:cNvSpPr>
          <p:nvPr/>
        </p:nvSpPr>
        <p:spPr bwMode="gray">
          <a:xfrm rot="5400000">
            <a:off x="-180528" y="2060851"/>
            <a:ext cx="4680519" cy="2664296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76" name="AutoShape 20"/>
          <p:cNvSpPr>
            <a:spLocks noChangeArrowheads="1"/>
          </p:cNvSpPr>
          <p:nvPr/>
        </p:nvSpPr>
        <p:spPr bwMode="gray">
          <a:xfrm rot="5400000">
            <a:off x="4355974" y="1988841"/>
            <a:ext cx="4680520" cy="280831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0677" name="Picture 21" descr="LB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6672"/>
            <a:ext cx="2952328" cy="1296144"/>
          </a:xfrm>
          <a:prstGeom prst="rect">
            <a:avLst/>
          </a:prstGeom>
          <a:noFill/>
        </p:spPr>
      </p:pic>
      <p:pic>
        <p:nvPicPr>
          <p:cNvPr id="70678" name="Picture 22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2736304" cy="1296144"/>
          </a:xfrm>
          <a:prstGeom prst="rect">
            <a:avLst/>
          </a:prstGeom>
          <a:noFill/>
        </p:spPr>
      </p:pic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1115616" y="764704"/>
            <a:ext cx="1944688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solidFill>
                  <a:srgbClr val="D13F11"/>
                </a:solidFill>
              </a:rPr>
              <a:t>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группе сверстников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5796136" y="980728"/>
            <a:ext cx="1800225" cy="358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обществе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81" name="Picture 25" descr="O_chevron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628800"/>
            <a:ext cx="287337" cy="252412"/>
          </a:xfrm>
          <a:prstGeom prst="rect">
            <a:avLst/>
          </a:prstGeom>
          <a:noFill/>
        </p:spPr>
      </p:pic>
      <p:pic>
        <p:nvPicPr>
          <p:cNvPr id="70682" name="Picture 26" descr="O_chevron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28800"/>
            <a:ext cx="287337" cy="252413"/>
          </a:xfrm>
          <a:prstGeom prst="rect">
            <a:avLst/>
          </a:prstGeom>
          <a:noFill/>
        </p:spPr>
      </p:pic>
      <p:sp>
        <p:nvSpPr>
          <p:cNvPr id="70683" name="Text Box 27"/>
          <p:cNvSpPr txBox="1">
            <a:spLocks noChangeArrowheads="1"/>
          </p:cNvSpPr>
          <p:nvPr/>
        </p:nvSpPr>
        <p:spPr bwMode="gray">
          <a:xfrm>
            <a:off x="683568" y="2060848"/>
            <a:ext cx="2808312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нежелание 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учиться;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сверстников;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дружба с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подростками, 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употребляющими  </a:t>
            </a: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алкоголь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gray">
          <a:xfrm>
            <a:off x="5148064" y="1844824"/>
            <a:ext cx="3024336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жизнь в обществе, </a:t>
            </a:r>
          </a:p>
          <a:p>
            <a:pPr eaLnBrk="0" hangingPunct="0"/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способствующем </a:t>
            </a:r>
          </a:p>
          <a:p>
            <a:pPr eaLnBrk="0" hangingPunct="0"/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употреблению </a:t>
            </a:r>
          </a:p>
          <a:p>
            <a:pPr eaLnBrk="0" hangingPunct="0"/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табака, алкоголя;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</a:p>
          <a:p>
            <a:pPr eaLnBrk="0" hangingPunct="0"/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поддержки со </a:t>
            </a:r>
          </a:p>
          <a:p>
            <a:pPr eaLnBrk="0" hangingPunct="0"/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стороны общества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нищета и </a:t>
            </a:r>
          </a:p>
          <a:p>
            <a:pPr eaLnBrk="0" hangingPunct="0"/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экономическая  </a:t>
            </a:r>
          </a:p>
          <a:p>
            <a:pPr eaLnBrk="0" hangingPunct="0"/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нестабильность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85" name="Picture 29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229200"/>
            <a:ext cx="1404938" cy="1306513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1970088" y="2600325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3398838" y="2746375"/>
            <a:ext cx="5095875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Выявление детей, нуждающихся в специальной помощи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2782888" y="310515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3" name="Picture 5" descr="DO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1714500" cy="1714500"/>
          </a:xfrm>
          <a:prstGeom prst="rect">
            <a:avLst/>
          </a:prstGeom>
          <a:noFill/>
        </p:spPr>
      </p:pic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325438"/>
            <a:ext cx="8147050" cy="1808162"/>
          </a:xfrm>
        </p:spPr>
        <p:txBody>
          <a:bodyPr/>
          <a:lstStyle/>
          <a:p>
            <a:pPr algn="ctr"/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latin typeface="Comic Sans MS" pitchFamily="66" charset="0"/>
              </a:rPr>
              <a:t>Социально-педагогическая помощь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black">
          <a:xfrm>
            <a:off x="1092200" y="3140075"/>
            <a:ext cx="1670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1970088" y="4562475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black">
          <a:xfrm>
            <a:off x="3460750" y="4667250"/>
            <a:ext cx="5095875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Профилактическая и                  реабилитационная деятельность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gray">
          <a:xfrm>
            <a:off x="2811463" y="50577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9" name="Picture 11" descr="DP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4359275"/>
            <a:ext cx="1727200" cy="1727200"/>
          </a:xfrm>
          <a:prstGeom prst="rect">
            <a:avLst/>
          </a:prstGeom>
          <a:noFill/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1111250" y="5068888"/>
            <a:ext cx="1670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этап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23" name="Picture 15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157788"/>
            <a:ext cx="1404937" cy="1306512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5438"/>
            <a:ext cx="8712968" cy="927100"/>
          </a:xfrm>
        </p:spPr>
        <p:txBody>
          <a:bodyPr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Документация социального педагога на детей «группы риска»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435280" cy="53285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file"/>
              </a:rPr>
              <a:t>Карточка учёта неблагополучной семьи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 action="ppaction://hlinkfile"/>
              </a:rPr>
              <a:t>План работы с детьми «группы риска»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 action="ppaction://hlinkfile"/>
              </a:rPr>
              <a:t>Психолого-педагогическое сопровождение детей «группы риска»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5" action="ppaction://hlinkfile"/>
              </a:rPr>
              <a:t>Карта учащегося, состоящего на учёте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6" action="ppaction://hlinkfile"/>
              </a:rPr>
              <a:t>Социальный паспорт класса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7" action="ppaction://hlinkfile"/>
              </a:rPr>
              <a:t>Акт обследования семьи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8" action="ppaction://hlinkfile"/>
              </a:rPr>
              <a:t>Социальная карта семьи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9" action="ppaction://hlinkfile"/>
              </a:rPr>
              <a:t>Карта-график проводимых мероприятий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для выступления">
  <a:themeElements>
    <a:clrScheme name="презентация для выступления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презентация для выступлен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для выступления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для выступления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для выступления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выступления</Template>
  <TotalTime>1079</TotalTime>
  <Words>584</Words>
  <Application>Microsoft Office PowerPoint</Application>
  <PresentationFormat>Экран (4:3)</PresentationFormat>
  <Paragraphs>171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презентация для выступления</vt:lpstr>
      <vt:lpstr>Документ</vt:lpstr>
      <vt:lpstr> Социальный педагог и неблагополучная семья.  Как помочь ребёнку?</vt:lpstr>
      <vt:lpstr> Цель социально-педагогической деятельности</vt:lpstr>
      <vt:lpstr>Задачи:</vt:lpstr>
      <vt:lpstr>Слайд 4</vt:lpstr>
      <vt:lpstr>Структура социально-педагогической деятельности</vt:lpstr>
      <vt:lpstr>Факторы риска</vt:lpstr>
      <vt:lpstr>Факторы риска</vt:lpstr>
      <vt:lpstr> Социально-педагогическая помощь</vt:lpstr>
      <vt:lpstr>Документация социального педагога на детей «группы риска»</vt:lpstr>
      <vt:lpstr>Трудности детей «группы риска»</vt:lpstr>
      <vt:lpstr>Формы и методы работы с семьёй</vt:lpstr>
      <vt:lpstr>Принципы общения                 с детьми «группы риска»</vt:lpstr>
      <vt:lpstr>Слайд 13</vt:lpstr>
      <vt:lpstr>Используемые ресурсы</vt:lpstr>
      <vt:lpstr>Используемые ресурсы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Социально-педагогическая помощь классному руководителю</dc:title>
  <dc:creator>Пользователь</dc:creator>
  <cp:lastModifiedBy>PK</cp:lastModifiedBy>
  <cp:revision>93</cp:revision>
  <dcterms:created xsi:type="dcterms:W3CDTF">2010-03-14T12:41:45Z</dcterms:created>
  <dcterms:modified xsi:type="dcterms:W3CDTF">2014-10-15T17:09:35Z</dcterms:modified>
</cp:coreProperties>
</file>